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panose="020B0604020202020204" charset="0"/>
      <p:regular r:id="rId19"/>
    </p:embeddedFont>
    <p:embeddedFont>
      <p:font typeface="Calibri" panose="020F0502020204030204" pitchFamily="34" charset="0"/>
      <p:regular r:id="rId20"/>
      <p:bold r:id="rId21"/>
      <p:italic r:id="rId22"/>
      <p:boldItalic r:id="rId23"/>
    </p:embeddedFont>
    <p:embeddedFont>
      <p:font typeface="Muli" panose="020B0604020202020204" charset="0"/>
      <p:regular r:id="rId24"/>
    </p:embeddedFont>
    <p:embeddedFont>
      <p:font typeface="Muli Bold" panose="020B0604020202020204" charset="0"/>
      <p:regular r:id="rId25"/>
    </p:embeddedFont>
    <p:embeddedFont>
      <p:font typeface="Muli Bold Italics" panose="020B0604020202020204" charset="0"/>
      <p:regular r:id="rId26"/>
    </p:embeddedFont>
    <p:embeddedFont>
      <p:font typeface="Muli Semi-Bold" panose="020B0604020202020204" charset="0"/>
      <p:regular r:id="rId27"/>
    </p:embeddedFont>
    <p:embeddedFont>
      <p:font typeface="Muli Ultra-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29"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xml"/><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odepen.io/b007/pen/oNgNxzz"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image" Target="../media/image8.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hyperlink" Target="https://s.bepro11.com/vr-player/index.html" TargetMode="External"/><Relationship Id="rId3" Type="http://schemas.openxmlformats.org/officeDocument/2006/relationships/slideLayout" Target="../slideLayouts/slideLayout7.xml"/><Relationship Id="rId7" Type="http://schemas.openxmlformats.org/officeDocument/2006/relationships/image" Target="../media/image22.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slide" Target="slide2.xml"/><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xml"/><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xml"/><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slide" Target="slide4.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12.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7.xml"/><Relationship Id="rId7" Type="http://schemas.openxmlformats.org/officeDocument/2006/relationships/image" Target="../media/image8.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hyperlink" Target="https://codepen.io/shadlyd15/details/RwoaeQj" TargetMode="External"/><Relationship Id="rId4" Type="http://schemas.openxmlformats.org/officeDocument/2006/relationships/image" Target="../media/image13.png"/><Relationship Id="rId9"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slide" Target="slide4.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0.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sp>
        <p:nvSpPr>
          <p:cNvPr id="2" name="Freeform 2"/>
          <p:cNvSpPr/>
          <p:nvPr/>
        </p:nvSpPr>
        <p:spPr>
          <a:xfrm>
            <a:off x="15276761" y="6980193"/>
            <a:ext cx="4419527" cy="4556213"/>
          </a:xfrm>
          <a:custGeom>
            <a:avLst/>
            <a:gdLst/>
            <a:ahLst/>
            <a:cxnLst/>
            <a:rect l="l" t="t" r="r" b="b"/>
            <a:pathLst>
              <a:path w="4419527" h="4556213">
                <a:moveTo>
                  <a:pt x="0" y="0"/>
                </a:moveTo>
                <a:lnTo>
                  <a:pt x="4419527" y="0"/>
                </a:lnTo>
                <a:lnTo>
                  <a:pt x="4419527" y="4556214"/>
                </a:lnTo>
                <a:lnTo>
                  <a:pt x="0" y="4556214"/>
                </a:lnTo>
                <a:lnTo>
                  <a:pt x="0" y="0"/>
                </a:lnTo>
                <a:close/>
              </a:path>
            </a:pathLst>
          </a:custGeom>
          <a:blipFill>
            <a:blip r:embed="rId2"/>
            <a:stretch>
              <a:fillRect/>
            </a:stretch>
          </a:blipFill>
        </p:spPr>
        <p:txBody>
          <a:bodyPr/>
          <a:lstStyle/>
          <a:p>
            <a:endParaRPr lang="id-ID"/>
          </a:p>
        </p:txBody>
      </p:sp>
      <p:sp>
        <p:nvSpPr>
          <p:cNvPr id="3" name="Freeform 3"/>
          <p:cNvSpPr/>
          <p:nvPr/>
        </p:nvSpPr>
        <p:spPr>
          <a:xfrm>
            <a:off x="-911131" y="529209"/>
            <a:ext cx="3229606" cy="2995459"/>
          </a:xfrm>
          <a:custGeom>
            <a:avLst/>
            <a:gdLst/>
            <a:ahLst/>
            <a:cxnLst/>
            <a:rect l="l" t="t" r="r" b="b"/>
            <a:pathLst>
              <a:path w="3229606" h="2995459">
                <a:moveTo>
                  <a:pt x="0" y="0"/>
                </a:moveTo>
                <a:lnTo>
                  <a:pt x="3229605" y="0"/>
                </a:lnTo>
                <a:lnTo>
                  <a:pt x="3229605" y="2995460"/>
                </a:lnTo>
                <a:lnTo>
                  <a:pt x="0" y="2995460"/>
                </a:lnTo>
                <a:lnTo>
                  <a:pt x="0" y="0"/>
                </a:lnTo>
                <a:close/>
              </a:path>
            </a:pathLst>
          </a:custGeom>
          <a:blipFill>
            <a:blip r:embed="rId3"/>
            <a:stretch>
              <a:fillRect/>
            </a:stretch>
          </a:blipFill>
        </p:spPr>
        <p:txBody>
          <a:bodyPr/>
          <a:lstStyle/>
          <a:p>
            <a:endParaRPr lang="id-ID"/>
          </a:p>
        </p:txBody>
      </p:sp>
      <p:sp>
        <p:nvSpPr>
          <p:cNvPr id="4" name="Freeform 4"/>
          <p:cNvSpPr/>
          <p:nvPr/>
        </p:nvSpPr>
        <p:spPr>
          <a:xfrm rot="5279672">
            <a:off x="15155707" y="1089740"/>
            <a:ext cx="2396826" cy="2390834"/>
          </a:xfrm>
          <a:custGeom>
            <a:avLst/>
            <a:gdLst/>
            <a:ahLst/>
            <a:cxnLst/>
            <a:rect l="l" t="t" r="r" b="b"/>
            <a:pathLst>
              <a:path w="2396826" h="2390834">
                <a:moveTo>
                  <a:pt x="0" y="0"/>
                </a:moveTo>
                <a:lnTo>
                  <a:pt x="2396826" y="0"/>
                </a:lnTo>
                <a:lnTo>
                  <a:pt x="2396826" y="2390833"/>
                </a:lnTo>
                <a:lnTo>
                  <a:pt x="0" y="2390833"/>
                </a:lnTo>
                <a:lnTo>
                  <a:pt x="0" y="0"/>
                </a:lnTo>
                <a:close/>
              </a:path>
            </a:pathLst>
          </a:custGeom>
          <a:blipFill>
            <a:blip r:embed="rId4"/>
            <a:stretch>
              <a:fillRect/>
            </a:stretch>
          </a:blipFill>
        </p:spPr>
        <p:txBody>
          <a:bodyPr/>
          <a:lstStyle/>
          <a:p>
            <a:endParaRPr lang="id-ID"/>
          </a:p>
        </p:txBody>
      </p:sp>
      <p:sp>
        <p:nvSpPr>
          <p:cNvPr id="5" name="Freeform 5"/>
          <p:cNvSpPr/>
          <p:nvPr/>
        </p:nvSpPr>
        <p:spPr>
          <a:xfrm rot="610711">
            <a:off x="584875" y="7204314"/>
            <a:ext cx="2834841" cy="3349886"/>
          </a:xfrm>
          <a:custGeom>
            <a:avLst/>
            <a:gdLst/>
            <a:ahLst/>
            <a:cxnLst/>
            <a:rect l="l" t="t" r="r" b="b"/>
            <a:pathLst>
              <a:path w="2834841" h="3349886">
                <a:moveTo>
                  <a:pt x="0" y="0"/>
                </a:moveTo>
                <a:lnTo>
                  <a:pt x="2834841" y="0"/>
                </a:lnTo>
                <a:lnTo>
                  <a:pt x="2834841" y="3349886"/>
                </a:lnTo>
                <a:lnTo>
                  <a:pt x="0" y="3349886"/>
                </a:lnTo>
                <a:lnTo>
                  <a:pt x="0" y="0"/>
                </a:lnTo>
                <a:close/>
              </a:path>
            </a:pathLst>
          </a:custGeom>
          <a:blipFill>
            <a:blip r:embed="rId5"/>
            <a:stretch>
              <a:fillRect/>
            </a:stretch>
          </a:blipFill>
        </p:spPr>
        <p:txBody>
          <a:bodyPr/>
          <a:lstStyle/>
          <a:p>
            <a:endParaRPr lang="id-ID"/>
          </a:p>
        </p:txBody>
      </p:sp>
      <p:grpSp>
        <p:nvGrpSpPr>
          <p:cNvPr id="6" name="Group 6"/>
          <p:cNvGrpSpPr/>
          <p:nvPr/>
        </p:nvGrpSpPr>
        <p:grpSpPr>
          <a:xfrm>
            <a:off x="7134671" y="610488"/>
            <a:ext cx="4018658" cy="418212"/>
            <a:chOff x="0" y="0"/>
            <a:chExt cx="5358210" cy="557616"/>
          </a:xfrm>
        </p:grpSpPr>
        <p:sp>
          <p:nvSpPr>
            <p:cNvPr id="7" name="TextBox 7"/>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8" name="Freeform 8"/>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d-ID"/>
            </a:p>
          </p:txBody>
        </p:sp>
      </p:grpSp>
      <p:sp>
        <p:nvSpPr>
          <p:cNvPr id="9" name="Freeform 9"/>
          <p:cNvSpPr/>
          <p:nvPr/>
        </p:nvSpPr>
        <p:spPr>
          <a:xfrm>
            <a:off x="8108848" y="4870330"/>
            <a:ext cx="2070304" cy="2109864"/>
          </a:xfrm>
          <a:custGeom>
            <a:avLst/>
            <a:gdLst/>
            <a:ahLst/>
            <a:cxnLst/>
            <a:rect l="l" t="t" r="r" b="b"/>
            <a:pathLst>
              <a:path w="2070304" h="2109864">
                <a:moveTo>
                  <a:pt x="0" y="0"/>
                </a:moveTo>
                <a:lnTo>
                  <a:pt x="2070304" y="0"/>
                </a:lnTo>
                <a:lnTo>
                  <a:pt x="2070304" y="2109863"/>
                </a:lnTo>
                <a:lnTo>
                  <a:pt x="0" y="2109863"/>
                </a:lnTo>
                <a:lnTo>
                  <a:pt x="0" y="0"/>
                </a:lnTo>
                <a:close/>
              </a:path>
            </a:pathLst>
          </a:custGeom>
          <a:blipFill>
            <a:blip r:embed="rId8"/>
            <a:stretch>
              <a:fillRect/>
            </a:stretch>
          </a:blipFill>
        </p:spPr>
        <p:txBody>
          <a:bodyPr/>
          <a:lstStyle/>
          <a:p>
            <a:endParaRPr lang="id-ID"/>
          </a:p>
        </p:txBody>
      </p:sp>
      <p:sp>
        <p:nvSpPr>
          <p:cNvPr id="10" name="TextBox 10"/>
          <p:cNvSpPr txBox="1"/>
          <p:nvPr/>
        </p:nvSpPr>
        <p:spPr>
          <a:xfrm>
            <a:off x="2292275" y="1531989"/>
            <a:ext cx="13703451" cy="4860866"/>
          </a:xfrm>
          <a:prstGeom prst="rect">
            <a:avLst/>
          </a:prstGeom>
        </p:spPr>
        <p:txBody>
          <a:bodyPr lIns="0" tIns="0" rIns="0" bIns="0" rtlCol="0" anchor="t">
            <a:spAutoFit/>
          </a:bodyPr>
          <a:lstStyle/>
          <a:p>
            <a:pPr algn="ctr">
              <a:lnSpc>
                <a:spcPts val="10500"/>
              </a:lnSpc>
            </a:pPr>
            <a:r>
              <a:rPr lang="en-US" sz="10500">
                <a:solidFill>
                  <a:srgbClr val="FFFFFF"/>
                </a:solidFill>
                <a:latin typeface="Muli Ultra-Bold"/>
              </a:rPr>
              <a:t>PANORAMA &amp; SKYBOX</a:t>
            </a:r>
          </a:p>
        </p:txBody>
      </p:sp>
      <p:grpSp>
        <p:nvGrpSpPr>
          <p:cNvPr id="11" name="Group 11"/>
          <p:cNvGrpSpPr/>
          <p:nvPr/>
        </p:nvGrpSpPr>
        <p:grpSpPr>
          <a:xfrm>
            <a:off x="5542199" y="7324347"/>
            <a:ext cx="7203601" cy="2167600"/>
            <a:chOff x="0" y="0"/>
            <a:chExt cx="9604801" cy="2890133"/>
          </a:xfrm>
        </p:grpSpPr>
        <p:sp>
          <p:nvSpPr>
            <p:cNvPr id="12" name="TextBox 12"/>
            <p:cNvSpPr txBox="1"/>
            <p:nvPr/>
          </p:nvSpPr>
          <p:spPr>
            <a:xfrm>
              <a:off x="0" y="-38100"/>
              <a:ext cx="9604801" cy="537633"/>
            </a:xfrm>
            <a:prstGeom prst="rect">
              <a:avLst/>
            </a:prstGeom>
          </p:spPr>
          <p:txBody>
            <a:bodyPr lIns="0" tIns="0" rIns="0" bIns="0" rtlCol="0" anchor="t">
              <a:spAutoFit/>
            </a:bodyPr>
            <a:lstStyle/>
            <a:p>
              <a:pPr algn="ctr">
                <a:lnSpc>
                  <a:spcPts val="3499"/>
                </a:lnSpc>
              </a:pPr>
              <a:r>
                <a:rPr lang="en-US" sz="2499">
                  <a:solidFill>
                    <a:srgbClr val="FFFFFF"/>
                  </a:solidFill>
                  <a:latin typeface="Muli Ultra-Bold"/>
                </a:rPr>
                <a:t>Presented by: ASTRA</a:t>
              </a:r>
            </a:p>
          </p:txBody>
        </p:sp>
        <p:sp>
          <p:nvSpPr>
            <p:cNvPr id="13" name="TextBox 13"/>
            <p:cNvSpPr txBox="1"/>
            <p:nvPr/>
          </p:nvSpPr>
          <p:spPr>
            <a:xfrm>
              <a:off x="0" y="599900"/>
              <a:ext cx="9604801" cy="2290233"/>
            </a:xfrm>
            <a:prstGeom prst="rect">
              <a:avLst/>
            </a:prstGeom>
          </p:spPr>
          <p:txBody>
            <a:bodyPr lIns="0" tIns="0" rIns="0" bIns="0" rtlCol="0" anchor="t">
              <a:spAutoFit/>
            </a:bodyPr>
            <a:lstStyle/>
            <a:p>
              <a:pPr algn="ctr">
                <a:lnSpc>
                  <a:spcPts val="3499"/>
                </a:lnSpc>
              </a:pPr>
              <a:endParaRPr/>
            </a:p>
            <a:p>
              <a:pPr algn="ctr">
                <a:lnSpc>
                  <a:spcPts val="3499"/>
                </a:lnSpc>
              </a:pPr>
              <a:r>
                <a:rPr lang="en-US" sz="2499">
                  <a:solidFill>
                    <a:srgbClr val="FFFFFF"/>
                  </a:solidFill>
                  <a:latin typeface="Muli"/>
                </a:rPr>
                <a:t>Beauty Valen Fajri                    5025211227</a:t>
              </a:r>
            </a:p>
            <a:p>
              <a:pPr algn="ctr">
                <a:lnSpc>
                  <a:spcPts val="3499"/>
                </a:lnSpc>
              </a:pPr>
              <a:r>
                <a:rPr lang="en-US" sz="2499">
                  <a:solidFill>
                    <a:srgbClr val="FFFFFF"/>
                  </a:solidFill>
                  <a:latin typeface="Muli"/>
                </a:rPr>
                <a:t>Christopher Clement Wijaya   5025211155</a:t>
              </a:r>
            </a:p>
            <a:p>
              <a:pPr algn="ctr">
                <a:lnSpc>
                  <a:spcPts val="3499"/>
                </a:lnSpc>
              </a:pPr>
              <a:r>
                <a:rPr lang="en-US" sz="2499">
                  <a:solidFill>
                    <a:srgbClr val="FFFFFF"/>
                  </a:solidFill>
                  <a:latin typeface="Muli"/>
                </a:rPr>
                <a:t>Sekar Ambar Arum                   5025211041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sp>
        <p:nvSpPr>
          <p:cNvPr id="2" name="Freeform 2"/>
          <p:cNvSpPr/>
          <p:nvPr/>
        </p:nvSpPr>
        <p:spPr>
          <a:xfrm flipH="1">
            <a:off x="7758042" y="-1179014"/>
            <a:ext cx="2771916" cy="2570952"/>
          </a:xfrm>
          <a:custGeom>
            <a:avLst/>
            <a:gdLst/>
            <a:ahLst/>
            <a:cxnLst/>
            <a:rect l="l" t="t" r="r" b="b"/>
            <a:pathLst>
              <a:path w="2771916" h="2570952">
                <a:moveTo>
                  <a:pt x="2771916" y="0"/>
                </a:moveTo>
                <a:lnTo>
                  <a:pt x="0" y="0"/>
                </a:lnTo>
                <a:lnTo>
                  <a:pt x="0" y="2570953"/>
                </a:lnTo>
                <a:lnTo>
                  <a:pt x="2771916" y="2570953"/>
                </a:lnTo>
                <a:lnTo>
                  <a:pt x="2771916" y="0"/>
                </a:lnTo>
                <a:close/>
              </a:path>
            </a:pathLst>
          </a:custGeom>
          <a:blipFill>
            <a:blip r:embed="rId2"/>
            <a:stretch>
              <a:fillRect/>
            </a:stretch>
          </a:blipFill>
        </p:spPr>
        <p:txBody>
          <a:bodyPr/>
          <a:lstStyle/>
          <a:p>
            <a:endParaRPr lang="id-ID"/>
          </a:p>
        </p:txBody>
      </p:sp>
      <p:grpSp>
        <p:nvGrpSpPr>
          <p:cNvPr id="3" name="Group 3"/>
          <p:cNvGrpSpPr/>
          <p:nvPr/>
        </p:nvGrpSpPr>
        <p:grpSpPr>
          <a:xfrm>
            <a:off x="1028700" y="1028700"/>
            <a:ext cx="4018658" cy="418212"/>
            <a:chOff x="0" y="0"/>
            <a:chExt cx="5358210" cy="557616"/>
          </a:xfrm>
        </p:grpSpPr>
        <p:sp>
          <p:nvSpPr>
            <p:cNvPr id="4" name="TextBox 4"/>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5" name="Freeform 5"/>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d-ID"/>
            </a:p>
          </p:txBody>
        </p:sp>
      </p:grpSp>
      <p:grpSp>
        <p:nvGrpSpPr>
          <p:cNvPr id="6" name="Group 6"/>
          <p:cNvGrpSpPr/>
          <p:nvPr/>
        </p:nvGrpSpPr>
        <p:grpSpPr>
          <a:xfrm>
            <a:off x="14616331" y="1028849"/>
            <a:ext cx="2642969" cy="423603"/>
            <a:chOff x="0" y="0"/>
            <a:chExt cx="3523959" cy="564803"/>
          </a:xfrm>
        </p:grpSpPr>
        <p:grpSp>
          <p:nvGrpSpPr>
            <p:cNvPr id="7" name="Group 7"/>
            <p:cNvGrpSpPr/>
            <p:nvPr/>
          </p:nvGrpSpPr>
          <p:grpSpPr>
            <a:xfrm>
              <a:off x="0" y="0"/>
              <a:ext cx="3523959" cy="564803"/>
              <a:chOff x="0" y="0"/>
              <a:chExt cx="2534747" cy="406257"/>
            </a:xfrm>
          </p:grpSpPr>
          <p:sp>
            <p:nvSpPr>
              <p:cNvPr id="8" name="Freeform 8"/>
              <p:cNvSpPr/>
              <p:nvPr/>
            </p:nvSpPr>
            <p:spPr>
              <a:xfrm>
                <a:off x="0" y="0"/>
                <a:ext cx="2534747" cy="406257"/>
              </a:xfrm>
              <a:custGeom>
                <a:avLst/>
                <a:gdLst/>
                <a:ahLst/>
                <a:cxnLst/>
                <a:rect l="l" t="t" r="r" b="b"/>
                <a:pathLst>
                  <a:path w="2534747" h="406257">
                    <a:moveTo>
                      <a:pt x="2331547" y="0"/>
                    </a:moveTo>
                    <a:cubicBezTo>
                      <a:pt x="2443772" y="0"/>
                      <a:pt x="2534747" y="90944"/>
                      <a:pt x="2534747" y="203129"/>
                    </a:cubicBezTo>
                    <a:cubicBezTo>
                      <a:pt x="2534747" y="315313"/>
                      <a:pt x="2443772" y="406257"/>
                      <a:pt x="2331547" y="406257"/>
                    </a:cubicBezTo>
                    <a:lnTo>
                      <a:pt x="203200" y="406257"/>
                    </a:lnTo>
                    <a:cubicBezTo>
                      <a:pt x="90976" y="406257"/>
                      <a:pt x="0" y="315313"/>
                      <a:pt x="0" y="203129"/>
                    </a:cubicBezTo>
                    <a:cubicBezTo>
                      <a:pt x="0" y="90944"/>
                      <a:pt x="90976" y="0"/>
                      <a:pt x="203200" y="0"/>
                    </a:cubicBezTo>
                    <a:close/>
                  </a:path>
                </a:pathLst>
              </a:custGeom>
              <a:solidFill>
                <a:srgbClr val="FFFFFF"/>
              </a:solidFill>
            </p:spPr>
            <p:txBody>
              <a:bodyPr/>
              <a:lstStyle/>
              <a:p>
                <a:endParaRPr lang="id-ID"/>
              </a:p>
            </p:txBody>
          </p:sp>
          <p:sp>
            <p:nvSpPr>
              <p:cNvPr id="9" name="TextBox 9"/>
              <p:cNvSpPr txBox="1"/>
              <p:nvPr/>
            </p:nvSpPr>
            <p:spPr>
              <a:xfrm>
                <a:off x="0" y="-28575"/>
                <a:ext cx="812800" cy="434975"/>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73821" y="96869"/>
              <a:ext cx="2976317" cy="342490"/>
            </a:xfrm>
            <a:prstGeom prst="rect">
              <a:avLst/>
            </a:prstGeom>
          </p:spPr>
          <p:txBody>
            <a:bodyPr lIns="0" tIns="0" rIns="0" bIns="0" rtlCol="0" anchor="t">
              <a:spAutoFit/>
            </a:bodyPr>
            <a:lstStyle/>
            <a:p>
              <a:pPr algn="r">
                <a:lnSpc>
                  <a:spcPts val="2239"/>
                </a:lnSpc>
              </a:pPr>
              <a:r>
                <a:rPr lang="en-US" sz="1599" u="sng">
                  <a:solidFill>
                    <a:srgbClr val="000937"/>
                  </a:solidFill>
                  <a:latin typeface="Muli"/>
                  <a:hlinkClick r:id="rId5" action="ppaction://hlinksldjump"/>
                </a:rPr>
                <a:t>Back to Agenda Page</a:t>
              </a:r>
            </a:p>
          </p:txBody>
        </p:sp>
      </p:grpSp>
      <p:sp>
        <p:nvSpPr>
          <p:cNvPr id="11" name="Freeform 11"/>
          <p:cNvSpPr/>
          <p:nvPr/>
        </p:nvSpPr>
        <p:spPr>
          <a:xfrm rot="1997446">
            <a:off x="-654613" y="9154390"/>
            <a:ext cx="2607748" cy="1535312"/>
          </a:xfrm>
          <a:custGeom>
            <a:avLst/>
            <a:gdLst/>
            <a:ahLst/>
            <a:cxnLst/>
            <a:rect l="l" t="t" r="r" b="b"/>
            <a:pathLst>
              <a:path w="2607748" h="1535312">
                <a:moveTo>
                  <a:pt x="0" y="0"/>
                </a:moveTo>
                <a:lnTo>
                  <a:pt x="2607748" y="0"/>
                </a:lnTo>
                <a:lnTo>
                  <a:pt x="2607748" y="1535312"/>
                </a:lnTo>
                <a:lnTo>
                  <a:pt x="0" y="1535312"/>
                </a:lnTo>
                <a:lnTo>
                  <a:pt x="0" y="0"/>
                </a:lnTo>
                <a:close/>
              </a:path>
            </a:pathLst>
          </a:custGeom>
          <a:blipFill>
            <a:blip r:embed="rId6"/>
            <a:stretch>
              <a:fillRect/>
            </a:stretch>
          </a:blipFill>
        </p:spPr>
        <p:txBody>
          <a:bodyPr/>
          <a:lstStyle/>
          <a:p>
            <a:endParaRPr lang="id-ID"/>
          </a:p>
        </p:txBody>
      </p:sp>
      <p:sp>
        <p:nvSpPr>
          <p:cNvPr id="12" name="TextBox 12"/>
          <p:cNvSpPr txBox="1"/>
          <p:nvPr/>
        </p:nvSpPr>
        <p:spPr>
          <a:xfrm>
            <a:off x="11400441" y="2838151"/>
            <a:ext cx="6431781" cy="6696075"/>
          </a:xfrm>
          <a:prstGeom prst="rect">
            <a:avLst/>
          </a:prstGeom>
        </p:spPr>
        <p:txBody>
          <a:bodyPr lIns="0" tIns="0" rIns="0" bIns="0" rtlCol="0" anchor="t">
            <a:spAutoFit/>
          </a:bodyPr>
          <a:lstStyle/>
          <a:p>
            <a:pPr algn="just">
              <a:lnSpc>
                <a:spcPts val="3360"/>
              </a:lnSpc>
            </a:pPr>
            <a:r>
              <a:rPr lang="en-US" sz="2800">
                <a:solidFill>
                  <a:srgbClr val="FFFFFF"/>
                </a:solidFill>
                <a:latin typeface="Muli Bold"/>
              </a:rPr>
              <a:t>Proyeksi equirectangular pada three.js adalah salah satu metode yang digunakan dalam pemrosesan gambar panorama, termasuk dalam konteks pengembangan grafis 3D.</a:t>
            </a:r>
          </a:p>
          <a:p>
            <a:pPr algn="just">
              <a:lnSpc>
                <a:spcPts val="3360"/>
              </a:lnSpc>
            </a:pPr>
            <a:endParaRPr lang="en-US" sz="2800">
              <a:solidFill>
                <a:srgbClr val="FFFFFF"/>
              </a:solidFill>
              <a:latin typeface="Muli Bold"/>
            </a:endParaRPr>
          </a:p>
          <a:p>
            <a:pPr algn="just">
              <a:lnSpc>
                <a:spcPts val="3360"/>
              </a:lnSpc>
            </a:pPr>
            <a:r>
              <a:rPr lang="en-US" sz="2800">
                <a:solidFill>
                  <a:srgbClr val="FFFFFF"/>
                </a:solidFill>
                <a:latin typeface="Muli Bold"/>
              </a:rPr>
              <a:t>Proyeksi ini memiliki karakteristik khusus yaitu :</a:t>
            </a:r>
          </a:p>
          <a:p>
            <a:pPr algn="just">
              <a:lnSpc>
                <a:spcPts val="3360"/>
              </a:lnSpc>
            </a:pPr>
            <a:r>
              <a:rPr lang="en-US" sz="2800">
                <a:solidFill>
                  <a:srgbClr val="FFFFFF"/>
                </a:solidFill>
                <a:latin typeface="Muli Bold"/>
              </a:rPr>
              <a:t>- Semua garis vertikal tidak terdistorsi/berubah</a:t>
            </a:r>
          </a:p>
          <a:p>
            <a:pPr algn="just">
              <a:lnSpc>
                <a:spcPts val="3360"/>
              </a:lnSpc>
            </a:pPr>
            <a:r>
              <a:rPr lang="en-US" sz="2800">
                <a:solidFill>
                  <a:srgbClr val="FFFFFF"/>
                </a:solidFill>
                <a:latin typeface="Muli Bold"/>
              </a:rPr>
              <a:t>- Garis horizontal lurus di cakrawala, sedangkan semakin jauh semakin terdistorsi.</a:t>
            </a:r>
          </a:p>
          <a:p>
            <a:pPr algn="just">
              <a:lnSpc>
                <a:spcPts val="3360"/>
              </a:lnSpc>
            </a:pPr>
            <a:r>
              <a:rPr lang="en-US" sz="2800">
                <a:solidFill>
                  <a:srgbClr val="FFFFFF"/>
                </a:solidFill>
                <a:latin typeface="Muli Bold"/>
              </a:rPr>
              <a:t>Titik koordinat gambar bersifat relatif terhadap sudut arah kamera.</a:t>
            </a:r>
          </a:p>
          <a:p>
            <a:pPr marL="0" lvl="0" indent="0" algn="just">
              <a:lnSpc>
                <a:spcPts val="3360"/>
              </a:lnSpc>
            </a:pPr>
            <a:endParaRPr lang="en-US" sz="2800">
              <a:solidFill>
                <a:srgbClr val="FFFFFF"/>
              </a:solidFill>
              <a:latin typeface="Muli Bold"/>
            </a:endParaRPr>
          </a:p>
        </p:txBody>
      </p:sp>
      <p:sp>
        <p:nvSpPr>
          <p:cNvPr id="13" name="Freeform 13"/>
          <p:cNvSpPr/>
          <p:nvPr/>
        </p:nvSpPr>
        <p:spPr>
          <a:xfrm>
            <a:off x="0" y="3566440"/>
            <a:ext cx="10792322" cy="4481612"/>
          </a:xfrm>
          <a:custGeom>
            <a:avLst/>
            <a:gdLst/>
            <a:ahLst/>
            <a:cxnLst/>
            <a:rect l="l" t="t" r="r" b="b"/>
            <a:pathLst>
              <a:path w="10792322" h="4481612">
                <a:moveTo>
                  <a:pt x="0" y="0"/>
                </a:moveTo>
                <a:lnTo>
                  <a:pt x="10792322" y="0"/>
                </a:lnTo>
                <a:lnTo>
                  <a:pt x="10792322" y="4481612"/>
                </a:lnTo>
                <a:lnTo>
                  <a:pt x="0" y="4481612"/>
                </a:lnTo>
                <a:lnTo>
                  <a:pt x="0" y="0"/>
                </a:lnTo>
                <a:close/>
              </a:path>
            </a:pathLst>
          </a:custGeom>
          <a:blipFill>
            <a:blip r:embed="rId7"/>
            <a:stretch>
              <a:fillRect t="-11047" r="-1402" b="-11047"/>
            </a:stretch>
          </a:blipFill>
        </p:spPr>
        <p:txBody>
          <a:bodyPr/>
          <a:lstStyle/>
          <a:p>
            <a:endParaRPr lang="id-ID"/>
          </a:p>
        </p:txBody>
      </p:sp>
      <p:sp>
        <p:nvSpPr>
          <p:cNvPr id="14" name="TextBox 14"/>
          <p:cNvSpPr txBox="1"/>
          <p:nvPr/>
        </p:nvSpPr>
        <p:spPr>
          <a:xfrm>
            <a:off x="5673440" y="1734839"/>
            <a:ext cx="6941121" cy="59690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Muli Bold"/>
              </a:rPr>
              <a:t>Contoh proyeksi Equirectangular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sp>
        <p:nvSpPr>
          <p:cNvPr id="2" name="Freeform 2"/>
          <p:cNvSpPr/>
          <p:nvPr/>
        </p:nvSpPr>
        <p:spPr>
          <a:xfrm flipH="1">
            <a:off x="7758042" y="-1179014"/>
            <a:ext cx="2771916" cy="2570952"/>
          </a:xfrm>
          <a:custGeom>
            <a:avLst/>
            <a:gdLst/>
            <a:ahLst/>
            <a:cxnLst/>
            <a:rect l="l" t="t" r="r" b="b"/>
            <a:pathLst>
              <a:path w="2771916" h="2570952">
                <a:moveTo>
                  <a:pt x="2771916" y="0"/>
                </a:moveTo>
                <a:lnTo>
                  <a:pt x="0" y="0"/>
                </a:lnTo>
                <a:lnTo>
                  <a:pt x="0" y="2570953"/>
                </a:lnTo>
                <a:lnTo>
                  <a:pt x="2771916" y="2570953"/>
                </a:lnTo>
                <a:lnTo>
                  <a:pt x="2771916" y="0"/>
                </a:lnTo>
                <a:close/>
              </a:path>
            </a:pathLst>
          </a:custGeom>
          <a:blipFill>
            <a:blip r:embed="rId2"/>
            <a:stretch>
              <a:fillRect/>
            </a:stretch>
          </a:blipFill>
        </p:spPr>
        <p:txBody>
          <a:bodyPr/>
          <a:lstStyle/>
          <a:p>
            <a:endParaRPr lang="id-ID"/>
          </a:p>
        </p:txBody>
      </p:sp>
      <p:grpSp>
        <p:nvGrpSpPr>
          <p:cNvPr id="3" name="Group 3"/>
          <p:cNvGrpSpPr/>
          <p:nvPr/>
        </p:nvGrpSpPr>
        <p:grpSpPr>
          <a:xfrm>
            <a:off x="1028700" y="1028700"/>
            <a:ext cx="4018658" cy="418212"/>
            <a:chOff x="0" y="0"/>
            <a:chExt cx="5358210" cy="557616"/>
          </a:xfrm>
        </p:grpSpPr>
        <p:sp>
          <p:nvSpPr>
            <p:cNvPr id="4" name="TextBox 4"/>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5" name="Freeform 5"/>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d-ID"/>
            </a:p>
          </p:txBody>
        </p:sp>
      </p:grpSp>
      <p:grpSp>
        <p:nvGrpSpPr>
          <p:cNvPr id="6" name="Group 6"/>
          <p:cNvGrpSpPr/>
          <p:nvPr/>
        </p:nvGrpSpPr>
        <p:grpSpPr>
          <a:xfrm>
            <a:off x="14616331" y="1028849"/>
            <a:ext cx="2642969" cy="423603"/>
            <a:chOff x="0" y="0"/>
            <a:chExt cx="3523959" cy="564803"/>
          </a:xfrm>
        </p:grpSpPr>
        <p:grpSp>
          <p:nvGrpSpPr>
            <p:cNvPr id="7" name="Group 7"/>
            <p:cNvGrpSpPr/>
            <p:nvPr/>
          </p:nvGrpSpPr>
          <p:grpSpPr>
            <a:xfrm>
              <a:off x="0" y="0"/>
              <a:ext cx="3523959" cy="564803"/>
              <a:chOff x="0" y="0"/>
              <a:chExt cx="2534747" cy="406257"/>
            </a:xfrm>
          </p:grpSpPr>
          <p:sp>
            <p:nvSpPr>
              <p:cNvPr id="8" name="Freeform 8"/>
              <p:cNvSpPr/>
              <p:nvPr/>
            </p:nvSpPr>
            <p:spPr>
              <a:xfrm>
                <a:off x="0" y="0"/>
                <a:ext cx="2534747" cy="406257"/>
              </a:xfrm>
              <a:custGeom>
                <a:avLst/>
                <a:gdLst/>
                <a:ahLst/>
                <a:cxnLst/>
                <a:rect l="l" t="t" r="r" b="b"/>
                <a:pathLst>
                  <a:path w="2534747" h="406257">
                    <a:moveTo>
                      <a:pt x="2331547" y="0"/>
                    </a:moveTo>
                    <a:cubicBezTo>
                      <a:pt x="2443772" y="0"/>
                      <a:pt x="2534747" y="90944"/>
                      <a:pt x="2534747" y="203129"/>
                    </a:cubicBezTo>
                    <a:cubicBezTo>
                      <a:pt x="2534747" y="315313"/>
                      <a:pt x="2443772" y="406257"/>
                      <a:pt x="2331547" y="406257"/>
                    </a:cubicBezTo>
                    <a:lnTo>
                      <a:pt x="203200" y="406257"/>
                    </a:lnTo>
                    <a:cubicBezTo>
                      <a:pt x="90976" y="406257"/>
                      <a:pt x="0" y="315313"/>
                      <a:pt x="0" y="203129"/>
                    </a:cubicBezTo>
                    <a:cubicBezTo>
                      <a:pt x="0" y="90944"/>
                      <a:pt x="90976" y="0"/>
                      <a:pt x="203200" y="0"/>
                    </a:cubicBezTo>
                    <a:close/>
                  </a:path>
                </a:pathLst>
              </a:custGeom>
              <a:solidFill>
                <a:srgbClr val="FFFFFF"/>
              </a:solidFill>
            </p:spPr>
            <p:txBody>
              <a:bodyPr/>
              <a:lstStyle/>
              <a:p>
                <a:endParaRPr lang="id-ID"/>
              </a:p>
            </p:txBody>
          </p:sp>
          <p:sp>
            <p:nvSpPr>
              <p:cNvPr id="9" name="TextBox 9"/>
              <p:cNvSpPr txBox="1"/>
              <p:nvPr/>
            </p:nvSpPr>
            <p:spPr>
              <a:xfrm>
                <a:off x="0" y="-28575"/>
                <a:ext cx="812800" cy="434975"/>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73821" y="96869"/>
              <a:ext cx="2976317" cy="342490"/>
            </a:xfrm>
            <a:prstGeom prst="rect">
              <a:avLst/>
            </a:prstGeom>
          </p:spPr>
          <p:txBody>
            <a:bodyPr lIns="0" tIns="0" rIns="0" bIns="0" rtlCol="0" anchor="t">
              <a:spAutoFit/>
            </a:bodyPr>
            <a:lstStyle/>
            <a:p>
              <a:pPr algn="r">
                <a:lnSpc>
                  <a:spcPts val="2239"/>
                </a:lnSpc>
              </a:pPr>
              <a:r>
                <a:rPr lang="en-US" sz="1599" u="sng">
                  <a:solidFill>
                    <a:srgbClr val="000937"/>
                  </a:solidFill>
                  <a:latin typeface="Muli"/>
                  <a:hlinkClick r:id="rId5" action="ppaction://hlinksldjump"/>
                </a:rPr>
                <a:t>Back to Agenda Page</a:t>
              </a:r>
            </a:p>
          </p:txBody>
        </p:sp>
      </p:grpSp>
      <p:sp>
        <p:nvSpPr>
          <p:cNvPr id="11" name="Freeform 11"/>
          <p:cNvSpPr/>
          <p:nvPr/>
        </p:nvSpPr>
        <p:spPr>
          <a:xfrm rot="1997446">
            <a:off x="-654613" y="9154390"/>
            <a:ext cx="2607748" cy="1535312"/>
          </a:xfrm>
          <a:custGeom>
            <a:avLst/>
            <a:gdLst/>
            <a:ahLst/>
            <a:cxnLst/>
            <a:rect l="l" t="t" r="r" b="b"/>
            <a:pathLst>
              <a:path w="2607748" h="1535312">
                <a:moveTo>
                  <a:pt x="0" y="0"/>
                </a:moveTo>
                <a:lnTo>
                  <a:pt x="2607748" y="0"/>
                </a:lnTo>
                <a:lnTo>
                  <a:pt x="2607748" y="1535312"/>
                </a:lnTo>
                <a:lnTo>
                  <a:pt x="0" y="1535312"/>
                </a:lnTo>
                <a:lnTo>
                  <a:pt x="0" y="0"/>
                </a:lnTo>
                <a:close/>
              </a:path>
            </a:pathLst>
          </a:custGeom>
          <a:blipFill>
            <a:blip r:embed="rId6"/>
            <a:stretch>
              <a:fillRect/>
            </a:stretch>
          </a:blipFill>
        </p:spPr>
        <p:txBody>
          <a:bodyPr/>
          <a:lstStyle/>
          <a:p>
            <a:endParaRPr lang="id-ID"/>
          </a:p>
        </p:txBody>
      </p:sp>
      <p:sp>
        <p:nvSpPr>
          <p:cNvPr id="12" name="TextBox 12"/>
          <p:cNvSpPr txBox="1"/>
          <p:nvPr/>
        </p:nvSpPr>
        <p:spPr>
          <a:xfrm>
            <a:off x="611090" y="2189574"/>
            <a:ext cx="17065821" cy="6910705"/>
          </a:xfrm>
          <a:prstGeom prst="rect">
            <a:avLst/>
          </a:prstGeom>
        </p:spPr>
        <p:txBody>
          <a:bodyPr lIns="0" tIns="0" rIns="0" bIns="0" rtlCol="0" anchor="t">
            <a:spAutoFit/>
          </a:bodyPr>
          <a:lstStyle/>
          <a:p>
            <a:pPr algn="just">
              <a:lnSpc>
                <a:spcPts val="3920"/>
              </a:lnSpc>
              <a:spcBef>
                <a:spcPct val="0"/>
              </a:spcBef>
            </a:pPr>
            <a:r>
              <a:rPr lang="en-US" sz="2800">
                <a:solidFill>
                  <a:srgbClr val="FFFFFF"/>
                </a:solidFill>
                <a:latin typeface="Muli Bold"/>
              </a:rPr>
              <a:t>Berikut beberapa poin tentang proyeksi equirectangular dalam konteks panorama di Three.js :</a:t>
            </a:r>
          </a:p>
          <a:p>
            <a:pPr algn="just">
              <a:lnSpc>
                <a:spcPts val="3920"/>
              </a:lnSpc>
              <a:spcBef>
                <a:spcPct val="0"/>
              </a:spcBef>
            </a:pPr>
            <a:endParaRPr lang="en-US" sz="2800">
              <a:solidFill>
                <a:srgbClr val="FFFFFF"/>
              </a:solidFill>
              <a:latin typeface="Muli Bold"/>
            </a:endParaRPr>
          </a:p>
          <a:p>
            <a:pPr algn="just">
              <a:lnSpc>
                <a:spcPts val="3920"/>
              </a:lnSpc>
              <a:spcBef>
                <a:spcPct val="0"/>
              </a:spcBef>
            </a:pPr>
            <a:r>
              <a:rPr lang="en-US" sz="2800">
                <a:solidFill>
                  <a:srgbClr val="E6C742"/>
                </a:solidFill>
                <a:latin typeface="Muli Bold"/>
              </a:rPr>
              <a:t>1. Representasi Lingkaran Penuh</a:t>
            </a:r>
          </a:p>
          <a:p>
            <a:pPr algn="just">
              <a:lnSpc>
                <a:spcPts val="3920"/>
              </a:lnSpc>
              <a:spcBef>
                <a:spcPct val="0"/>
              </a:spcBef>
            </a:pPr>
            <a:r>
              <a:rPr lang="en-US" sz="2800">
                <a:solidFill>
                  <a:srgbClr val="FFFFFF"/>
                </a:solidFill>
                <a:latin typeface="Muli Bold"/>
              </a:rPr>
              <a:t>Proyeksi equirectangular merepresentasikan seluruh panorama 360 derajat dalam format persegi panjang dengan memiliki tinggi yang sama dengan lebar.</a:t>
            </a:r>
          </a:p>
          <a:p>
            <a:pPr algn="just">
              <a:lnSpc>
                <a:spcPts val="3920"/>
              </a:lnSpc>
              <a:spcBef>
                <a:spcPct val="0"/>
              </a:spcBef>
            </a:pPr>
            <a:endParaRPr lang="en-US" sz="2800">
              <a:solidFill>
                <a:srgbClr val="FFFFFF"/>
              </a:solidFill>
              <a:latin typeface="Muli Bold"/>
            </a:endParaRPr>
          </a:p>
          <a:p>
            <a:pPr algn="just">
              <a:lnSpc>
                <a:spcPts val="3920"/>
              </a:lnSpc>
              <a:spcBef>
                <a:spcPct val="0"/>
              </a:spcBef>
            </a:pPr>
            <a:r>
              <a:rPr lang="en-US" sz="2800">
                <a:solidFill>
                  <a:srgbClr val="E6C742"/>
                </a:solidFill>
                <a:latin typeface="Muli Bold"/>
              </a:rPr>
              <a:t>2. Koordinat Equirectangular</a:t>
            </a:r>
          </a:p>
          <a:p>
            <a:pPr algn="just">
              <a:lnSpc>
                <a:spcPts val="3920"/>
              </a:lnSpc>
              <a:spcBef>
                <a:spcPct val="0"/>
              </a:spcBef>
            </a:pPr>
            <a:r>
              <a:rPr lang="en-US" sz="2800">
                <a:solidFill>
                  <a:srgbClr val="FFFFFF"/>
                </a:solidFill>
                <a:latin typeface="Muli Bold"/>
              </a:rPr>
              <a:t>Proyeksi ini menggunakan sistem koordinat equirectangular di mana garis lintang (latitude) dan garis bujur (longitude) dari panorama diterjemahkan ke dalam koordinat x dan y dalam gambar persegi panjang. </a:t>
            </a:r>
          </a:p>
          <a:p>
            <a:pPr algn="just">
              <a:lnSpc>
                <a:spcPts val="3920"/>
              </a:lnSpc>
              <a:spcBef>
                <a:spcPct val="0"/>
              </a:spcBef>
            </a:pPr>
            <a:endParaRPr lang="en-US" sz="2800">
              <a:solidFill>
                <a:srgbClr val="FFFFFF"/>
              </a:solidFill>
              <a:latin typeface="Muli Bold"/>
            </a:endParaRPr>
          </a:p>
          <a:p>
            <a:pPr algn="just">
              <a:lnSpc>
                <a:spcPts val="3920"/>
              </a:lnSpc>
              <a:spcBef>
                <a:spcPct val="0"/>
              </a:spcBef>
            </a:pPr>
            <a:r>
              <a:rPr lang="en-US" sz="2800">
                <a:solidFill>
                  <a:srgbClr val="E6C742"/>
                </a:solidFill>
                <a:latin typeface="Muli Bold"/>
              </a:rPr>
              <a:t>3. Penggunaan dalam Three.js</a:t>
            </a:r>
          </a:p>
          <a:p>
            <a:pPr algn="just">
              <a:lnSpc>
                <a:spcPts val="3920"/>
              </a:lnSpc>
              <a:spcBef>
                <a:spcPct val="0"/>
              </a:spcBef>
            </a:pPr>
            <a:r>
              <a:rPr lang="en-US" sz="2800">
                <a:solidFill>
                  <a:srgbClr val="FFFFFF"/>
                </a:solidFill>
                <a:latin typeface="Muli Bold"/>
              </a:rPr>
              <a:t>Dalam Three.js dapat menggunakan gambar equirectangular sebagai latar belakang (background) dalam lingkungan 3D Anda.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sp>
        <p:nvSpPr>
          <p:cNvPr id="2" name="Freeform 2"/>
          <p:cNvSpPr/>
          <p:nvPr/>
        </p:nvSpPr>
        <p:spPr>
          <a:xfrm>
            <a:off x="-413135" y="2260922"/>
            <a:ext cx="5011256" cy="4566507"/>
          </a:xfrm>
          <a:custGeom>
            <a:avLst/>
            <a:gdLst/>
            <a:ahLst/>
            <a:cxnLst/>
            <a:rect l="l" t="t" r="r" b="b"/>
            <a:pathLst>
              <a:path w="5011256" h="4566507">
                <a:moveTo>
                  <a:pt x="0" y="0"/>
                </a:moveTo>
                <a:lnTo>
                  <a:pt x="5011256" y="0"/>
                </a:lnTo>
                <a:lnTo>
                  <a:pt x="5011256" y="4566507"/>
                </a:lnTo>
                <a:lnTo>
                  <a:pt x="0" y="4566507"/>
                </a:lnTo>
                <a:lnTo>
                  <a:pt x="0" y="0"/>
                </a:lnTo>
                <a:close/>
              </a:path>
            </a:pathLst>
          </a:custGeom>
          <a:blipFill>
            <a:blip r:embed="rId2"/>
            <a:stretch>
              <a:fillRect/>
            </a:stretch>
          </a:blipFill>
        </p:spPr>
        <p:txBody>
          <a:bodyPr/>
          <a:lstStyle/>
          <a:p>
            <a:endParaRPr lang="id-ID"/>
          </a:p>
        </p:txBody>
      </p:sp>
      <p:grpSp>
        <p:nvGrpSpPr>
          <p:cNvPr id="3" name="Group 3"/>
          <p:cNvGrpSpPr/>
          <p:nvPr/>
        </p:nvGrpSpPr>
        <p:grpSpPr>
          <a:xfrm>
            <a:off x="1028700" y="1031470"/>
            <a:ext cx="4018658" cy="418212"/>
            <a:chOff x="0" y="0"/>
            <a:chExt cx="5358210" cy="557616"/>
          </a:xfrm>
        </p:grpSpPr>
        <p:sp>
          <p:nvSpPr>
            <p:cNvPr id="4" name="TextBox 4"/>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5" name="Freeform 5"/>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d-ID"/>
            </a:p>
          </p:txBody>
        </p:sp>
      </p:grpSp>
      <p:sp>
        <p:nvSpPr>
          <p:cNvPr id="6" name="Freeform 6"/>
          <p:cNvSpPr/>
          <p:nvPr/>
        </p:nvSpPr>
        <p:spPr>
          <a:xfrm>
            <a:off x="13347794" y="-861384"/>
            <a:ext cx="5495319" cy="4203919"/>
          </a:xfrm>
          <a:custGeom>
            <a:avLst/>
            <a:gdLst/>
            <a:ahLst/>
            <a:cxnLst/>
            <a:rect l="l" t="t" r="r" b="b"/>
            <a:pathLst>
              <a:path w="5495319" h="4203919">
                <a:moveTo>
                  <a:pt x="0" y="0"/>
                </a:moveTo>
                <a:lnTo>
                  <a:pt x="5495319" y="0"/>
                </a:lnTo>
                <a:lnTo>
                  <a:pt x="5495319" y="4203919"/>
                </a:lnTo>
                <a:lnTo>
                  <a:pt x="0" y="4203919"/>
                </a:lnTo>
                <a:lnTo>
                  <a:pt x="0" y="0"/>
                </a:lnTo>
                <a:close/>
              </a:path>
            </a:pathLst>
          </a:custGeom>
          <a:blipFill>
            <a:blip r:embed="rId5"/>
            <a:stretch>
              <a:fillRect/>
            </a:stretch>
          </a:blipFill>
        </p:spPr>
        <p:txBody>
          <a:bodyPr/>
          <a:lstStyle/>
          <a:p>
            <a:endParaRPr lang="id-ID"/>
          </a:p>
        </p:txBody>
      </p:sp>
      <p:sp>
        <p:nvSpPr>
          <p:cNvPr id="7" name="TextBox 7"/>
          <p:cNvSpPr txBox="1"/>
          <p:nvPr/>
        </p:nvSpPr>
        <p:spPr>
          <a:xfrm>
            <a:off x="2918794" y="4057650"/>
            <a:ext cx="12450411" cy="4248150"/>
          </a:xfrm>
          <a:prstGeom prst="rect">
            <a:avLst/>
          </a:prstGeom>
        </p:spPr>
        <p:txBody>
          <a:bodyPr lIns="0" tIns="0" rIns="0" bIns="0" rtlCol="0" anchor="t">
            <a:spAutoFit/>
          </a:bodyPr>
          <a:lstStyle/>
          <a:p>
            <a:pPr algn="just">
              <a:lnSpc>
                <a:spcPts val="4200"/>
              </a:lnSpc>
            </a:pPr>
            <a:r>
              <a:rPr lang="en-US" sz="3000">
                <a:solidFill>
                  <a:srgbClr val="FFFFFF"/>
                </a:solidFill>
                <a:latin typeface="Muli Bold"/>
              </a:rPr>
              <a:t>Panorama di Three.js dengan menggunakan format equirectangular adalah cara lain untuk menciptakan tampilan 360 derajat yang imersif. Equirectangular adalah jenis proyeksi yang mengubah lingkungan 3D ke dalam format gambar </a:t>
            </a:r>
            <a:r>
              <a:rPr lang="en-US" sz="3000">
                <a:solidFill>
                  <a:srgbClr val="E6C742"/>
                </a:solidFill>
                <a:latin typeface="Muli Bold"/>
              </a:rPr>
              <a:t>persegi panjang</a:t>
            </a:r>
            <a:r>
              <a:rPr lang="en-US" sz="3000">
                <a:solidFill>
                  <a:srgbClr val="FFFFFF"/>
                </a:solidFill>
                <a:latin typeface="Muli Bold"/>
              </a:rPr>
              <a:t>. Berikut merupakan contoh dari </a:t>
            </a:r>
            <a:r>
              <a:rPr lang="en-US" sz="3000">
                <a:solidFill>
                  <a:srgbClr val="FFFFFF"/>
                </a:solidFill>
                <a:latin typeface="Muli Bold"/>
                <a:hlinkClick r:id="rId6" action="ppaction://hlinksldjump"/>
              </a:rPr>
              <a:t>Panorama ThreeJs - Equirectangular</a:t>
            </a:r>
            <a:r>
              <a:rPr lang="en-US" sz="3000">
                <a:solidFill>
                  <a:srgbClr val="FFFFFF"/>
                </a:solidFill>
                <a:latin typeface="Muli Bold"/>
              </a:rPr>
              <a:t> :</a:t>
            </a:r>
          </a:p>
          <a:p>
            <a:pPr algn="just">
              <a:lnSpc>
                <a:spcPts val="4200"/>
              </a:lnSpc>
            </a:pPr>
            <a:endParaRPr lang="en-US" sz="3000">
              <a:solidFill>
                <a:srgbClr val="FFFFFF"/>
              </a:solidFill>
              <a:latin typeface="Muli Bold"/>
            </a:endParaRPr>
          </a:p>
          <a:p>
            <a:pPr algn="ctr">
              <a:lnSpc>
                <a:spcPts val="4200"/>
              </a:lnSpc>
            </a:pPr>
            <a:r>
              <a:rPr lang="en-US" sz="3000" u="sng">
                <a:solidFill>
                  <a:srgbClr val="FFFFFF"/>
                </a:solidFill>
                <a:latin typeface="Muli Bold"/>
                <a:hlinkClick r:id="rId7" tooltip="https://codepen.io/b007/pen/oNgNxzz"/>
              </a:rPr>
              <a:t>https://codepen.io/b007/pen/oNgNxzz </a:t>
            </a:r>
          </a:p>
          <a:p>
            <a:pPr algn="just">
              <a:lnSpc>
                <a:spcPts val="4200"/>
              </a:lnSpc>
            </a:pPr>
            <a:endParaRPr lang="en-US" sz="3000" u="sng">
              <a:solidFill>
                <a:srgbClr val="FFFFFF"/>
              </a:solidFill>
              <a:latin typeface="Muli Bold"/>
              <a:hlinkClick r:id="rId7" tooltip="https://codepen.io/b007/pen/oNgNxzz"/>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grpSp>
        <p:nvGrpSpPr>
          <p:cNvPr id="2" name="Group 2"/>
          <p:cNvGrpSpPr/>
          <p:nvPr/>
        </p:nvGrpSpPr>
        <p:grpSpPr>
          <a:xfrm>
            <a:off x="1193954" y="1028700"/>
            <a:ext cx="4018658" cy="418212"/>
            <a:chOff x="0" y="0"/>
            <a:chExt cx="5358210" cy="557616"/>
          </a:xfrm>
        </p:grpSpPr>
        <p:sp>
          <p:nvSpPr>
            <p:cNvPr id="3" name="TextBox 3"/>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4" name="Freeform 4"/>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d-ID"/>
            </a:p>
          </p:txBody>
        </p:sp>
      </p:grpSp>
      <p:grpSp>
        <p:nvGrpSpPr>
          <p:cNvPr id="5" name="Group 5"/>
          <p:cNvGrpSpPr/>
          <p:nvPr/>
        </p:nvGrpSpPr>
        <p:grpSpPr>
          <a:xfrm>
            <a:off x="1193954" y="8834697"/>
            <a:ext cx="2642969" cy="423603"/>
            <a:chOff x="0" y="0"/>
            <a:chExt cx="3523959" cy="564803"/>
          </a:xfrm>
        </p:grpSpPr>
        <p:grpSp>
          <p:nvGrpSpPr>
            <p:cNvPr id="6" name="Group 6"/>
            <p:cNvGrpSpPr/>
            <p:nvPr/>
          </p:nvGrpSpPr>
          <p:grpSpPr>
            <a:xfrm>
              <a:off x="0" y="0"/>
              <a:ext cx="3523959" cy="564803"/>
              <a:chOff x="0" y="0"/>
              <a:chExt cx="2534747" cy="406257"/>
            </a:xfrm>
          </p:grpSpPr>
          <p:sp>
            <p:nvSpPr>
              <p:cNvPr id="7" name="Freeform 7"/>
              <p:cNvSpPr/>
              <p:nvPr/>
            </p:nvSpPr>
            <p:spPr>
              <a:xfrm>
                <a:off x="0" y="0"/>
                <a:ext cx="2534747" cy="406257"/>
              </a:xfrm>
              <a:custGeom>
                <a:avLst/>
                <a:gdLst/>
                <a:ahLst/>
                <a:cxnLst/>
                <a:rect l="l" t="t" r="r" b="b"/>
                <a:pathLst>
                  <a:path w="2534747" h="406257">
                    <a:moveTo>
                      <a:pt x="2331547" y="0"/>
                    </a:moveTo>
                    <a:cubicBezTo>
                      <a:pt x="2443772" y="0"/>
                      <a:pt x="2534747" y="90944"/>
                      <a:pt x="2534747" y="203129"/>
                    </a:cubicBezTo>
                    <a:cubicBezTo>
                      <a:pt x="2534747" y="315313"/>
                      <a:pt x="2443772" y="406257"/>
                      <a:pt x="2331547" y="406257"/>
                    </a:cubicBezTo>
                    <a:lnTo>
                      <a:pt x="203200" y="406257"/>
                    </a:lnTo>
                    <a:cubicBezTo>
                      <a:pt x="90976" y="406257"/>
                      <a:pt x="0" y="315313"/>
                      <a:pt x="0" y="203129"/>
                    </a:cubicBezTo>
                    <a:cubicBezTo>
                      <a:pt x="0" y="90944"/>
                      <a:pt x="90976" y="0"/>
                      <a:pt x="203200" y="0"/>
                    </a:cubicBezTo>
                    <a:close/>
                  </a:path>
                </a:pathLst>
              </a:custGeom>
              <a:solidFill>
                <a:srgbClr val="FFFFFF"/>
              </a:solidFill>
            </p:spPr>
            <p:txBody>
              <a:bodyPr/>
              <a:lstStyle/>
              <a:p>
                <a:endParaRPr lang="id-ID"/>
              </a:p>
            </p:txBody>
          </p:sp>
          <p:sp>
            <p:nvSpPr>
              <p:cNvPr id="8" name="TextBox 8"/>
              <p:cNvSpPr txBox="1"/>
              <p:nvPr/>
            </p:nvSpPr>
            <p:spPr>
              <a:xfrm>
                <a:off x="0" y="-28575"/>
                <a:ext cx="812800" cy="434975"/>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273821" y="96869"/>
              <a:ext cx="2976317" cy="342490"/>
            </a:xfrm>
            <a:prstGeom prst="rect">
              <a:avLst/>
            </a:prstGeom>
          </p:spPr>
          <p:txBody>
            <a:bodyPr lIns="0" tIns="0" rIns="0" bIns="0" rtlCol="0" anchor="t">
              <a:spAutoFit/>
            </a:bodyPr>
            <a:lstStyle/>
            <a:p>
              <a:pPr algn="l">
                <a:lnSpc>
                  <a:spcPts val="2239"/>
                </a:lnSpc>
              </a:pPr>
              <a:r>
                <a:rPr lang="en-US" sz="1599" u="sng">
                  <a:solidFill>
                    <a:srgbClr val="000937"/>
                  </a:solidFill>
                  <a:latin typeface="Muli"/>
                  <a:hlinkClick r:id="rId6" action="ppaction://hlinksldjump"/>
                </a:rPr>
                <a:t>Back to Agenda Page</a:t>
              </a:r>
            </a:p>
          </p:txBody>
        </p:sp>
      </p:gr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6605830" y="2451068"/>
            <a:ext cx="11405389" cy="5702694"/>
          </a:xfrm>
          <a:prstGeom prst="rect">
            <a:avLst/>
          </a:prstGeom>
        </p:spPr>
      </p:pic>
      <p:grpSp>
        <p:nvGrpSpPr>
          <p:cNvPr id="11" name="Group 11"/>
          <p:cNvGrpSpPr/>
          <p:nvPr/>
        </p:nvGrpSpPr>
        <p:grpSpPr>
          <a:xfrm>
            <a:off x="498316" y="2998787"/>
            <a:ext cx="7244915" cy="4289425"/>
            <a:chOff x="0" y="0"/>
            <a:chExt cx="9659886" cy="5719233"/>
          </a:xfrm>
        </p:grpSpPr>
        <p:sp>
          <p:nvSpPr>
            <p:cNvPr id="12" name="TextBox 12"/>
            <p:cNvSpPr txBox="1"/>
            <p:nvPr/>
          </p:nvSpPr>
          <p:spPr>
            <a:xfrm>
              <a:off x="0" y="-9525"/>
              <a:ext cx="9659886" cy="4581525"/>
            </a:xfrm>
            <a:prstGeom prst="rect">
              <a:avLst/>
            </a:prstGeom>
          </p:spPr>
          <p:txBody>
            <a:bodyPr lIns="0" tIns="0" rIns="0" bIns="0" rtlCol="0" anchor="t">
              <a:spAutoFit/>
            </a:bodyPr>
            <a:lstStyle/>
            <a:p>
              <a:pPr marL="0" lvl="0" indent="0" algn="l">
                <a:lnSpc>
                  <a:spcPts val="9000"/>
                </a:lnSpc>
              </a:pPr>
              <a:r>
                <a:rPr lang="en-US" sz="7500">
                  <a:solidFill>
                    <a:srgbClr val="FFFFFF"/>
                  </a:solidFill>
                  <a:latin typeface="Muli Bold"/>
                </a:rPr>
                <a:t>Video panorama di threejs</a:t>
              </a:r>
            </a:p>
          </p:txBody>
        </p:sp>
        <p:sp>
          <p:nvSpPr>
            <p:cNvPr id="13" name="TextBox 13"/>
            <p:cNvSpPr txBox="1"/>
            <p:nvPr/>
          </p:nvSpPr>
          <p:spPr>
            <a:xfrm>
              <a:off x="0" y="5181600"/>
              <a:ext cx="9659886" cy="537633"/>
            </a:xfrm>
            <a:prstGeom prst="rect">
              <a:avLst/>
            </a:prstGeom>
          </p:spPr>
          <p:txBody>
            <a:bodyPr lIns="0" tIns="0" rIns="0" bIns="0" rtlCol="0" anchor="t">
              <a:spAutoFit/>
            </a:bodyPr>
            <a:lstStyle/>
            <a:p>
              <a:pPr>
                <a:lnSpc>
                  <a:spcPts val="3499"/>
                </a:lnSpc>
              </a:pPr>
              <a:endParaRPr/>
            </a:p>
          </p:txBody>
        </p:sp>
      </p:grpSp>
      <p:sp>
        <p:nvSpPr>
          <p:cNvPr id="14" name="TextBox 14"/>
          <p:cNvSpPr txBox="1"/>
          <p:nvPr/>
        </p:nvSpPr>
        <p:spPr>
          <a:xfrm>
            <a:off x="8271353" y="8960774"/>
            <a:ext cx="8074670" cy="599063"/>
          </a:xfrm>
          <a:prstGeom prst="rect">
            <a:avLst/>
          </a:prstGeom>
        </p:spPr>
        <p:txBody>
          <a:bodyPr lIns="0" tIns="0" rIns="0" bIns="0" rtlCol="0" anchor="t">
            <a:spAutoFit/>
          </a:bodyPr>
          <a:lstStyle/>
          <a:p>
            <a:pPr>
              <a:lnSpc>
                <a:spcPts val="4780"/>
              </a:lnSpc>
            </a:pPr>
            <a:r>
              <a:rPr lang="en-US" sz="3414" u="sng">
                <a:solidFill>
                  <a:srgbClr val="6FD7A1"/>
                </a:solidFill>
                <a:latin typeface="Arimo"/>
                <a:hlinkClick r:id="rId8" tooltip="https://s.bepro11.com/vr-player/index.html"/>
              </a:rPr>
              <a:t>https://s.bepro11.com/vr-player/index.html</a:t>
            </a:r>
          </a:p>
        </p:txBody>
      </p:sp>
      <p:sp>
        <p:nvSpPr>
          <p:cNvPr id="15" name="TextBox 15"/>
          <p:cNvSpPr txBox="1"/>
          <p:nvPr/>
        </p:nvSpPr>
        <p:spPr>
          <a:xfrm>
            <a:off x="9218912" y="8367047"/>
            <a:ext cx="6179225" cy="679452"/>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Muli Bold"/>
              </a:rPr>
              <a:t>Mari kita lihat contohnya!</a:t>
            </a:r>
          </a:p>
        </p:txBody>
      </p:sp>
    </p:spTree>
  </p:cSld>
  <p:clrMapOvr>
    <a:masterClrMapping/>
  </p:clrMapOvr>
  <p:timing>
    <p:tnLst>
      <p:par>
        <p:cTn id="1" dur="indefinite" restart="never" nodeType="tmRoot">
          <p:childTnLst>
            <p:video>
              <p:cMediaNode vol="0">
                <p:cTn id="2"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sp>
        <p:nvSpPr>
          <p:cNvPr id="2" name="Freeform 2"/>
          <p:cNvSpPr/>
          <p:nvPr/>
        </p:nvSpPr>
        <p:spPr>
          <a:xfrm flipH="1">
            <a:off x="7758042" y="-1179014"/>
            <a:ext cx="2771916" cy="2570952"/>
          </a:xfrm>
          <a:custGeom>
            <a:avLst/>
            <a:gdLst/>
            <a:ahLst/>
            <a:cxnLst/>
            <a:rect l="l" t="t" r="r" b="b"/>
            <a:pathLst>
              <a:path w="2771916" h="2570952">
                <a:moveTo>
                  <a:pt x="2771916" y="0"/>
                </a:moveTo>
                <a:lnTo>
                  <a:pt x="0" y="0"/>
                </a:lnTo>
                <a:lnTo>
                  <a:pt x="0" y="2570953"/>
                </a:lnTo>
                <a:lnTo>
                  <a:pt x="2771916" y="2570953"/>
                </a:lnTo>
                <a:lnTo>
                  <a:pt x="2771916" y="0"/>
                </a:lnTo>
                <a:close/>
              </a:path>
            </a:pathLst>
          </a:custGeom>
          <a:blipFill>
            <a:blip r:embed="rId2"/>
            <a:stretch>
              <a:fillRect/>
            </a:stretch>
          </a:blipFill>
        </p:spPr>
        <p:txBody>
          <a:bodyPr/>
          <a:lstStyle/>
          <a:p>
            <a:endParaRPr lang="id-ID"/>
          </a:p>
        </p:txBody>
      </p:sp>
      <p:grpSp>
        <p:nvGrpSpPr>
          <p:cNvPr id="3" name="Group 3"/>
          <p:cNvGrpSpPr/>
          <p:nvPr/>
        </p:nvGrpSpPr>
        <p:grpSpPr>
          <a:xfrm>
            <a:off x="1028700" y="1028700"/>
            <a:ext cx="4018658" cy="418212"/>
            <a:chOff x="0" y="0"/>
            <a:chExt cx="5358210" cy="557616"/>
          </a:xfrm>
        </p:grpSpPr>
        <p:sp>
          <p:nvSpPr>
            <p:cNvPr id="4" name="TextBox 4"/>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5" name="Freeform 5"/>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d-ID"/>
            </a:p>
          </p:txBody>
        </p:sp>
      </p:grpSp>
      <p:grpSp>
        <p:nvGrpSpPr>
          <p:cNvPr id="6" name="Group 6"/>
          <p:cNvGrpSpPr/>
          <p:nvPr/>
        </p:nvGrpSpPr>
        <p:grpSpPr>
          <a:xfrm>
            <a:off x="14616331" y="1028849"/>
            <a:ext cx="2642969" cy="423603"/>
            <a:chOff x="0" y="0"/>
            <a:chExt cx="3523959" cy="564803"/>
          </a:xfrm>
        </p:grpSpPr>
        <p:grpSp>
          <p:nvGrpSpPr>
            <p:cNvPr id="7" name="Group 7"/>
            <p:cNvGrpSpPr/>
            <p:nvPr/>
          </p:nvGrpSpPr>
          <p:grpSpPr>
            <a:xfrm>
              <a:off x="0" y="0"/>
              <a:ext cx="3523959" cy="564803"/>
              <a:chOff x="0" y="0"/>
              <a:chExt cx="2534747" cy="406257"/>
            </a:xfrm>
          </p:grpSpPr>
          <p:sp>
            <p:nvSpPr>
              <p:cNvPr id="8" name="Freeform 8"/>
              <p:cNvSpPr/>
              <p:nvPr/>
            </p:nvSpPr>
            <p:spPr>
              <a:xfrm>
                <a:off x="0" y="0"/>
                <a:ext cx="2534747" cy="406257"/>
              </a:xfrm>
              <a:custGeom>
                <a:avLst/>
                <a:gdLst/>
                <a:ahLst/>
                <a:cxnLst/>
                <a:rect l="l" t="t" r="r" b="b"/>
                <a:pathLst>
                  <a:path w="2534747" h="406257">
                    <a:moveTo>
                      <a:pt x="2331547" y="0"/>
                    </a:moveTo>
                    <a:cubicBezTo>
                      <a:pt x="2443772" y="0"/>
                      <a:pt x="2534747" y="90944"/>
                      <a:pt x="2534747" y="203129"/>
                    </a:cubicBezTo>
                    <a:cubicBezTo>
                      <a:pt x="2534747" y="315313"/>
                      <a:pt x="2443772" y="406257"/>
                      <a:pt x="2331547" y="406257"/>
                    </a:cubicBezTo>
                    <a:lnTo>
                      <a:pt x="203200" y="406257"/>
                    </a:lnTo>
                    <a:cubicBezTo>
                      <a:pt x="90976" y="406257"/>
                      <a:pt x="0" y="315313"/>
                      <a:pt x="0" y="203129"/>
                    </a:cubicBezTo>
                    <a:cubicBezTo>
                      <a:pt x="0" y="90944"/>
                      <a:pt x="90976" y="0"/>
                      <a:pt x="203200" y="0"/>
                    </a:cubicBezTo>
                    <a:close/>
                  </a:path>
                </a:pathLst>
              </a:custGeom>
              <a:solidFill>
                <a:srgbClr val="FFFFFF"/>
              </a:solidFill>
            </p:spPr>
            <p:txBody>
              <a:bodyPr/>
              <a:lstStyle/>
              <a:p>
                <a:endParaRPr lang="id-ID"/>
              </a:p>
            </p:txBody>
          </p:sp>
          <p:sp>
            <p:nvSpPr>
              <p:cNvPr id="9" name="TextBox 9"/>
              <p:cNvSpPr txBox="1"/>
              <p:nvPr/>
            </p:nvSpPr>
            <p:spPr>
              <a:xfrm>
                <a:off x="0" y="-28575"/>
                <a:ext cx="812800" cy="434975"/>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73821" y="96869"/>
              <a:ext cx="2976317" cy="342490"/>
            </a:xfrm>
            <a:prstGeom prst="rect">
              <a:avLst/>
            </a:prstGeom>
          </p:spPr>
          <p:txBody>
            <a:bodyPr lIns="0" tIns="0" rIns="0" bIns="0" rtlCol="0" anchor="t">
              <a:spAutoFit/>
            </a:bodyPr>
            <a:lstStyle/>
            <a:p>
              <a:pPr algn="r">
                <a:lnSpc>
                  <a:spcPts val="2239"/>
                </a:lnSpc>
              </a:pPr>
              <a:r>
                <a:rPr lang="en-US" sz="1599" u="sng">
                  <a:solidFill>
                    <a:srgbClr val="000937"/>
                  </a:solidFill>
                  <a:latin typeface="Muli"/>
                  <a:hlinkClick r:id="rId5" action="ppaction://hlinksldjump"/>
                </a:rPr>
                <a:t>Back to Agenda Page</a:t>
              </a:r>
            </a:p>
          </p:txBody>
        </p:sp>
      </p:grpSp>
      <p:sp>
        <p:nvSpPr>
          <p:cNvPr id="11" name="Freeform 11"/>
          <p:cNvSpPr/>
          <p:nvPr/>
        </p:nvSpPr>
        <p:spPr>
          <a:xfrm rot="1997446">
            <a:off x="-654613" y="9154390"/>
            <a:ext cx="2607748" cy="1535312"/>
          </a:xfrm>
          <a:custGeom>
            <a:avLst/>
            <a:gdLst/>
            <a:ahLst/>
            <a:cxnLst/>
            <a:rect l="l" t="t" r="r" b="b"/>
            <a:pathLst>
              <a:path w="2607748" h="1535312">
                <a:moveTo>
                  <a:pt x="0" y="0"/>
                </a:moveTo>
                <a:lnTo>
                  <a:pt x="2607748" y="0"/>
                </a:lnTo>
                <a:lnTo>
                  <a:pt x="2607748" y="1535312"/>
                </a:lnTo>
                <a:lnTo>
                  <a:pt x="0" y="1535312"/>
                </a:lnTo>
                <a:lnTo>
                  <a:pt x="0" y="0"/>
                </a:lnTo>
                <a:close/>
              </a:path>
            </a:pathLst>
          </a:custGeom>
          <a:blipFill>
            <a:blip r:embed="rId6"/>
            <a:stretch>
              <a:fillRect/>
            </a:stretch>
          </a:blipFill>
        </p:spPr>
        <p:txBody>
          <a:bodyPr/>
          <a:lstStyle/>
          <a:p>
            <a:endParaRPr lang="id-ID"/>
          </a:p>
        </p:txBody>
      </p:sp>
      <p:sp>
        <p:nvSpPr>
          <p:cNvPr id="12" name="Freeform 12"/>
          <p:cNvSpPr/>
          <p:nvPr/>
        </p:nvSpPr>
        <p:spPr>
          <a:xfrm>
            <a:off x="1727543" y="2950864"/>
            <a:ext cx="8091972" cy="6142453"/>
          </a:xfrm>
          <a:custGeom>
            <a:avLst/>
            <a:gdLst/>
            <a:ahLst/>
            <a:cxnLst/>
            <a:rect l="l" t="t" r="r" b="b"/>
            <a:pathLst>
              <a:path w="8091972" h="6142453">
                <a:moveTo>
                  <a:pt x="0" y="0"/>
                </a:moveTo>
                <a:lnTo>
                  <a:pt x="8091972" y="0"/>
                </a:lnTo>
                <a:lnTo>
                  <a:pt x="8091972" y="6142453"/>
                </a:lnTo>
                <a:lnTo>
                  <a:pt x="0" y="6142453"/>
                </a:lnTo>
                <a:lnTo>
                  <a:pt x="0" y="0"/>
                </a:lnTo>
                <a:close/>
              </a:path>
            </a:pathLst>
          </a:custGeom>
          <a:blipFill>
            <a:blip r:embed="rId7"/>
            <a:stretch>
              <a:fillRect/>
            </a:stretch>
          </a:blipFill>
        </p:spPr>
        <p:txBody>
          <a:bodyPr/>
          <a:lstStyle/>
          <a:p>
            <a:endParaRPr lang="id-ID"/>
          </a:p>
        </p:txBody>
      </p:sp>
      <p:sp>
        <p:nvSpPr>
          <p:cNvPr id="13" name="TextBox 13"/>
          <p:cNvSpPr txBox="1"/>
          <p:nvPr/>
        </p:nvSpPr>
        <p:spPr>
          <a:xfrm>
            <a:off x="10942845" y="3098979"/>
            <a:ext cx="6316455" cy="1371600"/>
          </a:xfrm>
          <a:prstGeom prst="rect">
            <a:avLst/>
          </a:prstGeom>
        </p:spPr>
        <p:txBody>
          <a:bodyPr lIns="0" tIns="0" rIns="0" bIns="0" rtlCol="0" anchor="t">
            <a:spAutoFit/>
          </a:bodyPr>
          <a:lstStyle/>
          <a:p>
            <a:pPr marL="0" lvl="0" indent="0" algn="just">
              <a:lnSpc>
                <a:spcPts val="3600"/>
              </a:lnSpc>
            </a:pPr>
            <a:r>
              <a:rPr lang="en-US" sz="3000">
                <a:solidFill>
                  <a:srgbClr val="FFFFFF"/>
                </a:solidFill>
                <a:latin typeface="Muli Bold"/>
              </a:rPr>
              <a:t>Sebenarnya video panorama (360) juga ditangkap dalam projeksi equirectangular. </a:t>
            </a:r>
          </a:p>
        </p:txBody>
      </p:sp>
      <p:sp>
        <p:nvSpPr>
          <p:cNvPr id="14" name="TextBox 14"/>
          <p:cNvSpPr txBox="1"/>
          <p:nvPr/>
        </p:nvSpPr>
        <p:spPr>
          <a:xfrm>
            <a:off x="6021169" y="1437543"/>
            <a:ext cx="6245662" cy="1543051"/>
          </a:xfrm>
          <a:prstGeom prst="rect">
            <a:avLst/>
          </a:prstGeom>
        </p:spPr>
        <p:txBody>
          <a:bodyPr lIns="0" tIns="0" rIns="0" bIns="0" rtlCol="0" anchor="t">
            <a:spAutoFit/>
          </a:bodyPr>
          <a:lstStyle/>
          <a:p>
            <a:pPr algn="ctr">
              <a:lnSpc>
                <a:spcPts val="6299"/>
              </a:lnSpc>
            </a:pPr>
            <a:r>
              <a:rPr lang="en-US" sz="4499">
                <a:solidFill>
                  <a:srgbClr val="FFFFFF"/>
                </a:solidFill>
                <a:latin typeface="Muli Bold"/>
              </a:rPr>
              <a:t>ThreeJs - VideoTexture</a:t>
            </a:r>
          </a:p>
          <a:p>
            <a:pPr algn="ctr">
              <a:lnSpc>
                <a:spcPts val="6299"/>
              </a:lnSpc>
              <a:spcBef>
                <a:spcPct val="0"/>
              </a:spcBef>
            </a:pPr>
            <a:endParaRPr lang="en-US" sz="4499">
              <a:solidFill>
                <a:srgbClr val="FFFFFF"/>
              </a:solidFill>
              <a:latin typeface="Muli Bold"/>
            </a:endParaRPr>
          </a:p>
        </p:txBody>
      </p:sp>
      <p:sp>
        <p:nvSpPr>
          <p:cNvPr id="15" name="TextBox 15"/>
          <p:cNvSpPr txBox="1"/>
          <p:nvPr/>
        </p:nvSpPr>
        <p:spPr>
          <a:xfrm>
            <a:off x="10942845" y="5035640"/>
            <a:ext cx="6316455" cy="1828800"/>
          </a:xfrm>
          <a:prstGeom prst="rect">
            <a:avLst/>
          </a:prstGeom>
        </p:spPr>
        <p:txBody>
          <a:bodyPr lIns="0" tIns="0" rIns="0" bIns="0" rtlCol="0" anchor="t">
            <a:spAutoFit/>
          </a:bodyPr>
          <a:lstStyle/>
          <a:p>
            <a:pPr marL="0" lvl="0" indent="0" algn="just">
              <a:lnSpc>
                <a:spcPts val="3600"/>
              </a:lnSpc>
            </a:pPr>
            <a:r>
              <a:rPr lang="en-US" sz="3000">
                <a:solidFill>
                  <a:srgbClr val="FFFFFF"/>
                </a:solidFill>
                <a:latin typeface="Muli Bold"/>
              </a:rPr>
              <a:t>Penggunaannya juga serupa, yaitu dengan membuat tekstur khusus dalam ThreeJs yaitu “VideoTexture”. </a:t>
            </a:r>
          </a:p>
        </p:txBody>
      </p:sp>
      <p:sp>
        <p:nvSpPr>
          <p:cNvPr id="16" name="TextBox 16"/>
          <p:cNvSpPr txBox="1"/>
          <p:nvPr/>
        </p:nvSpPr>
        <p:spPr>
          <a:xfrm>
            <a:off x="10942845" y="7216865"/>
            <a:ext cx="6316455" cy="2286000"/>
          </a:xfrm>
          <a:prstGeom prst="rect">
            <a:avLst/>
          </a:prstGeom>
        </p:spPr>
        <p:txBody>
          <a:bodyPr lIns="0" tIns="0" rIns="0" bIns="0" rtlCol="0" anchor="t">
            <a:spAutoFit/>
          </a:bodyPr>
          <a:lstStyle/>
          <a:p>
            <a:pPr marL="0" lvl="0" indent="0" algn="just">
              <a:lnSpc>
                <a:spcPts val="3600"/>
              </a:lnSpc>
            </a:pPr>
            <a:r>
              <a:rPr lang="en-US" sz="3000">
                <a:solidFill>
                  <a:srgbClr val="FFFFFF"/>
                </a:solidFill>
                <a:latin typeface="Muli Bold"/>
              </a:rPr>
              <a:t>Tekstur ini kemudian bisa jadikan material lalu kita proyeksikan ke objek bola untuk membuat mesh khusus yang bisa kita lihat sebagai panorama.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sp>
        <p:nvSpPr>
          <p:cNvPr id="2" name="Freeform 2"/>
          <p:cNvSpPr/>
          <p:nvPr/>
        </p:nvSpPr>
        <p:spPr>
          <a:xfrm flipH="1">
            <a:off x="7758042" y="-1179014"/>
            <a:ext cx="2771916" cy="2570952"/>
          </a:xfrm>
          <a:custGeom>
            <a:avLst/>
            <a:gdLst/>
            <a:ahLst/>
            <a:cxnLst/>
            <a:rect l="l" t="t" r="r" b="b"/>
            <a:pathLst>
              <a:path w="2771916" h="2570952">
                <a:moveTo>
                  <a:pt x="2771916" y="0"/>
                </a:moveTo>
                <a:lnTo>
                  <a:pt x="0" y="0"/>
                </a:lnTo>
                <a:lnTo>
                  <a:pt x="0" y="2570953"/>
                </a:lnTo>
                <a:lnTo>
                  <a:pt x="2771916" y="2570953"/>
                </a:lnTo>
                <a:lnTo>
                  <a:pt x="2771916" y="0"/>
                </a:lnTo>
                <a:close/>
              </a:path>
            </a:pathLst>
          </a:custGeom>
          <a:blipFill>
            <a:blip r:embed="rId2"/>
            <a:stretch>
              <a:fillRect/>
            </a:stretch>
          </a:blipFill>
        </p:spPr>
        <p:txBody>
          <a:bodyPr/>
          <a:lstStyle/>
          <a:p>
            <a:endParaRPr lang="id-ID"/>
          </a:p>
        </p:txBody>
      </p:sp>
      <p:grpSp>
        <p:nvGrpSpPr>
          <p:cNvPr id="3" name="Group 3"/>
          <p:cNvGrpSpPr/>
          <p:nvPr/>
        </p:nvGrpSpPr>
        <p:grpSpPr>
          <a:xfrm>
            <a:off x="1028700" y="1028700"/>
            <a:ext cx="4018658" cy="418212"/>
            <a:chOff x="0" y="0"/>
            <a:chExt cx="5358210" cy="557616"/>
          </a:xfrm>
        </p:grpSpPr>
        <p:sp>
          <p:nvSpPr>
            <p:cNvPr id="4" name="TextBox 4"/>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5" name="Freeform 5"/>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d-ID"/>
            </a:p>
          </p:txBody>
        </p:sp>
      </p:grpSp>
      <p:grpSp>
        <p:nvGrpSpPr>
          <p:cNvPr id="6" name="Group 6"/>
          <p:cNvGrpSpPr/>
          <p:nvPr/>
        </p:nvGrpSpPr>
        <p:grpSpPr>
          <a:xfrm>
            <a:off x="14616331" y="1028849"/>
            <a:ext cx="2642969" cy="423603"/>
            <a:chOff x="0" y="0"/>
            <a:chExt cx="3523959" cy="564803"/>
          </a:xfrm>
        </p:grpSpPr>
        <p:grpSp>
          <p:nvGrpSpPr>
            <p:cNvPr id="7" name="Group 7"/>
            <p:cNvGrpSpPr/>
            <p:nvPr/>
          </p:nvGrpSpPr>
          <p:grpSpPr>
            <a:xfrm>
              <a:off x="0" y="0"/>
              <a:ext cx="3523959" cy="564803"/>
              <a:chOff x="0" y="0"/>
              <a:chExt cx="2534747" cy="406257"/>
            </a:xfrm>
          </p:grpSpPr>
          <p:sp>
            <p:nvSpPr>
              <p:cNvPr id="8" name="Freeform 8"/>
              <p:cNvSpPr/>
              <p:nvPr/>
            </p:nvSpPr>
            <p:spPr>
              <a:xfrm>
                <a:off x="0" y="0"/>
                <a:ext cx="2534747" cy="406257"/>
              </a:xfrm>
              <a:custGeom>
                <a:avLst/>
                <a:gdLst/>
                <a:ahLst/>
                <a:cxnLst/>
                <a:rect l="l" t="t" r="r" b="b"/>
                <a:pathLst>
                  <a:path w="2534747" h="406257">
                    <a:moveTo>
                      <a:pt x="2331547" y="0"/>
                    </a:moveTo>
                    <a:cubicBezTo>
                      <a:pt x="2443772" y="0"/>
                      <a:pt x="2534747" y="90944"/>
                      <a:pt x="2534747" y="203129"/>
                    </a:cubicBezTo>
                    <a:cubicBezTo>
                      <a:pt x="2534747" y="315313"/>
                      <a:pt x="2443772" y="406257"/>
                      <a:pt x="2331547" y="406257"/>
                    </a:cubicBezTo>
                    <a:lnTo>
                      <a:pt x="203200" y="406257"/>
                    </a:lnTo>
                    <a:cubicBezTo>
                      <a:pt x="90976" y="406257"/>
                      <a:pt x="0" y="315313"/>
                      <a:pt x="0" y="203129"/>
                    </a:cubicBezTo>
                    <a:cubicBezTo>
                      <a:pt x="0" y="90944"/>
                      <a:pt x="90976" y="0"/>
                      <a:pt x="203200" y="0"/>
                    </a:cubicBezTo>
                    <a:close/>
                  </a:path>
                </a:pathLst>
              </a:custGeom>
              <a:solidFill>
                <a:srgbClr val="FFFFFF"/>
              </a:solidFill>
            </p:spPr>
            <p:txBody>
              <a:bodyPr/>
              <a:lstStyle/>
              <a:p>
                <a:endParaRPr lang="id-ID"/>
              </a:p>
            </p:txBody>
          </p:sp>
          <p:sp>
            <p:nvSpPr>
              <p:cNvPr id="9" name="TextBox 9"/>
              <p:cNvSpPr txBox="1"/>
              <p:nvPr/>
            </p:nvSpPr>
            <p:spPr>
              <a:xfrm>
                <a:off x="0" y="-28575"/>
                <a:ext cx="812800" cy="434975"/>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73821" y="96869"/>
              <a:ext cx="2976317" cy="342490"/>
            </a:xfrm>
            <a:prstGeom prst="rect">
              <a:avLst/>
            </a:prstGeom>
          </p:spPr>
          <p:txBody>
            <a:bodyPr lIns="0" tIns="0" rIns="0" bIns="0" rtlCol="0" anchor="t">
              <a:spAutoFit/>
            </a:bodyPr>
            <a:lstStyle/>
            <a:p>
              <a:pPr algn="r">
                <a:lnSpc>
                  <a:spcPts val="2239"/>
                </a:lnSpc>
              </a:pPr>
              <a:r>
                <a:rPr lang="en-US" sz="1599" u="sng">
                  <a:solidFill>
                    <a:srgbClr val="000937"/>
                  </a:solidFill>
                  <a:latin typeface="Muli"/>
                  <a:hlinkClick r:id="rId5" action="ppaction://hlinksldjump"/>
                </a:rPr>
                <a:t>Back to Agenda Page</a:t>
              </a:r>
            </a:p>
          </p:txBody>
        </p:sp>
      </p:grpSp>
      <p:sp>
        <p:nvSpPr>
          <p:cNvPr id="11" name="Freeform 11"/>
          <p:cNvSpPr/>
          <p:nvPr/>
        </p:nvSpPr>
        <p:spPr>
          <a:xfrm rot="1997446">
            <a:off x="-654613" y="9154390"/>
            <a:ext cx="2607748" cy="1535312"/>
          </a:xfrm>
          <a:custGeom>
            <a:avLst/>
            <a:gdLst/>
            <a:ahLst/>
            <a:cxnLst/>
            <a:rect l="l" t="t" r="r" b="b"/>
            <a:pathLst>
              <a:path w="2607748" h="1535312">
                <a:moveTo>
                  <a:pt x="0" y="0"/>
                </a:moveTo>
                <a:lnTo>
                  <a:pt x="2607748" y="0"/>
                </a:lnTo>
                <a:lnTo>
                  <a:pt x="2607748" y="1535312"/>
                </a:lnTo>
                <a:lnTo>
                  <a:pt x="0" y="1535312"/>
                </a:lnTo>
                <a:lnTo>
                  <a:pt x="0" y="0"/>
                </a:lnTo>
                <a:close/>
              </a:path>
            </a:pathLst>
          </a:custGeom>
          <a:blipFill>
            <a:blip r:embed="rId6"/>
            <a:stretch>
              <a:fillRect/>
            </a:stretch>
          </a:blipFill>
        </p:spPr>
        <p:txBody>
          <a:bodyPr/>
          <a:lstStyle/>
          <a:p>
            <a:endParaRPr lang="id-ID"/>
          </a:p>
        </p:txBody>
      </p:sp>
      <p:sp>
        <p:nvSpPr>
          <p:cNvPr id="12" name="TextBox 12"/>
          <p:cNvSpPr txBox="1"/>
          <p:nvPr/>
        </p:nvSpPr>
        <p:spPr>
          <a:xfrm>
            <a:off x="2160521" y="5643562"/>
            <a:ext cx="6316455" cy="1400175"/>
          </a:xfrm>
          <a:prstGeom prst="rect">
            <a:avLst/>
          </a:prstGeom>
        </p:spPr>
        <p:txBody>
          <a:bodyPr lIns="0" tIns="0" rIns="0" bIns="0" rtlCol="0" anchor="t">
            <a:spAutoFit/>
          </a:bodyPr>
          <a:lstStyle/>
          <a:p>
            <a:pPr marL="0" lvl="0" indent="0" algn="ctr">
              <a:lnSpc>
                <a:spcPts val="3719"/>
              </a:lnSpc>
            </a:pPr>
            <a:r>
              <a:rPr lang="en-US" sz="3099">
                <a:solidFill>
                  <a:srgbClr val="E6C742"/>
                </a:solidFill>
                <a:latin typeface="Muli Bold"/>
              </a:rPr>
              <a:t>https://discourse.threejs.org/t/videotexture-as-envmap-doesnt-work/37947/5</a:t>
            </a:r>
          </a:p>
        </p:txBody>
      </p:sp>
      <p:sp>
        <p:nvSpPr>
          <p:cNvPr id="13" name="TextBox 13"/>
          <p:cNvSpPr txBox="1"/>
          <p:nvPr/>
        </p:nvSpPr>
        <p:spPr>
          <a:xfrm>
            <a:off x="3275647" y="1725314"/>
            <a:ext cx="11736706" cy="752476"/>
          </a:xfrm>
          <a:prstGeom prst="rect">
            <a:avLst/>
          </a:prstGeom>
        </p:spPr>
        <p:txBody>
          <a:bodyPr lIns="0" tIns="0" rIns="0" bIns="0" rtlCol="0" anchor="t">
            <a:spAutoFit/>
          </a:bodyPr>
          <a:lstStyle/>
          <a:p>
            <a:pPr algn="ctr">
              <a:lnSpc>
                <a:spcPts val="6299"/>
              </a:lnSpc>
              <a:spcBef>
                <a:spcPct val="0"/>
              </a:spcBef>
            </a:pPr>
            <a:r>
              <a:rPr lang="en-US" sz="4499">
                <a:solidFill>
                  <a:srgbClr val="FFFFFF"/>
                </a:solidFill>
                <a:latin typeface="Muli Bold"/>
              </a:rPr>
              <a:t>VideoTexture panorama sebagai texture?? </a:t>
            </a:r>
          </a:p>
        </p:txBody>
      </p:sp>
      <p:sp>
        <p:nvSpPr>
          <p:cNvPr id="14" name="TextBox 14"/>
          <p:cNvSpPr txBox="1"/>
          <p:nvPr/>
        </p:nvSpPr>
        <p:spPr>
          <a:xfrm>
            <a:off x="10942845" y="4437242"/>
            <a:ext cx="6316455" cy="1828800"/>
          </a:xfrm>
          <a:prstGeom prst="rect">
            <a:avLst/>
          </a:prstGeom>
        </p:spPr>
        <p:txBody>
          <a:bodyPr lIns="0" tIns="0" rIns="0" bIns="0" rtlCol="0" anchor="t">
            <a:spAutoFit/>
          </a:bodyPr>
          <a:lstStyle/>
          <a:p>
            <a:pPr marL="0" lvl="0" indent="0" algn="just">
              <a:lnSpc>
                <a:spcPts val="3600"/>
              </a:lnSpc>
            </a:pPr>
            <a:r>
              <a:rPr lang="en-US" sz="3000">
                <a:solidFill>
                  <a:srgbClr val="FFFFFF"/>
                </a:solidFill>
                <a:latin typeface="Muli Bold"/>
              </a:rPr>
              <a:t>Sayangnya dalam versi terbaru, kita tidak bisa mengolah VideoTexture dengan mapping equirectangular.</a:t>
            </a:r>
          </a:p>
        </p:txBody>
      </p:sp>
      <p:sp>
        <p:nvSpPr>
          <p:cNvPr id="15" name="TextBox 15"/>
          <p:cNvSpPr txBox="1"/>
          <p:nvPr/>
        </p:nvSpPr>
        <p:spPr>
          <a:xfrm>
            <a:off x="10942845" y="6618467"/>
            <a:ext cx="6316455" cy="2743200"/>
          </a:xfrm>
          <a:prstGeom prst="rect">
            <a:avLst/>
          </a:prstGeom>
        </p:spPr>
        <p:txBody>
          <a:bodyPr lIns="0" tIns="0" rIns="0" bIns="0" rtlCol="0" anchor="t">
            <a:spAutoFit/>
          </a:bodyPr>
          <a:lstStyle/>
          <a:p>
            <a:pPr marL="0" lvl="0" indent="0" algn="just">
              <a:lnSpc>
                <a:spcPts val="3600"/>
              </a:lnSpc>
            </a:pPr>
            <a:r>
              <a:rPr lang="en-US" sz="3000">
                <a:solidFill>
                  <a:srgbClr val="FFFFFF"/>
                </a:solidFill>
                <a:latin typeface="Muli Bold"/>
              </a:rPr>
              <a:t>Inilah mengapa VideoTexture equirectangular tidak bisa diolah menjadi panorama lalu digunakan sebagai background suatu scene seperti dengan gambar equirectangular.</a:t>
            </a:r>
          </a:p>
        </p:txBody>
      </p:sp>
      <p:sp>
        <p:nvSpPr>
          <p:cNvPr id="16" name="TextBox 16"/>
          <p:cNvSpPr txBox="1"/>
          <p:nvPr/>
        </p:nvSpPr>
        <p:spPr>
          <a:xfrm>
            <a:off x="2160521" y="4137204"/>
            <a:ext cx="6316455" cy="600075"/>
          </a:xfrm>
          <a:prstGeom prst="rect">
            <a:avLst/>
          </a:prstGeom>
        </p:spPr>
        <p:txBody>
          <a:bodyPr lIns="0" tIns="0" rIns="0" bIns="0" rtlCol="0" anchor="t">
            <a:spAutoFit/>
          </a:bodyPr>
          <a:lstStyle/>
          <a:p>
            <a:pPr marL="0" lvl="0" indent="0" algn="ctr">
              <a:lnSpc>
                <a:spcPts val="4799"/>
              </a:lnSpc>
            </a:pPr>
            <a:r>
              <a:rPr lang="en-US" sz="3999">
                <a:solidFill>
                  <a:srgbClr val="E6C742"/>
                </a:solidFill>
                <a:latin typeface="Muli Bold"/>
              </a:rPr>
              <a:t>Tidak bisa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AE6E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919508" cy="10287000"/>
            <a:chOff x="0" y="0"/>
            <a:chExt cx="2349171" cy="2709333"/>
          </a:xfrm>
        </p:grpSpPr>
        <p:sp>
          <p:nvSpPr>
            <p:cNvPr id="3" name="Freeform 3"/>
            <p:cNvSpPr/>
            <p:nvPr/>
          </p:nvSpPr>
          <p:spPr>
            <a:xfrm>
              <a:off x="0" y="0"/>
              <a:ext cx="2349171" cy="2709333"/>
            </a:xfrm>
            <a:custGeom>
              <a:avLst/>
              <a:gdLst/>
              <a:ahLst/>
              <a:cxnLst/>
              <a:rect l="l" t="t" r="r" b="b"/>
              <a:pathLst>
                <a:path w="2349171" h="2709333">
                  <a:moveTo>
                    <a:pt x="0" y="0"/>
                  </a:moveTo>
                  <a:lnTo>
                    <a:pt x="2349171" y="0"/>
                  </a:lnTo>
                  <a:lnTo>
                    <a:pt x="2349171" y="2709333"/>
                  </a:lnTo>
                  <a:lnTo>
                    <a:pt x="0" y="2709333"/>
                  </a:lnTo>
                  <a:close/>
                </a:path>
              </a:pathLst>
            </a:custGeom>
            <a:solidFill>
              <a:srgbClr val="000937"/>
            </a:solidFill>
          </p:spPr>
          <p:txBody>
            <a:bodyPr/>
            <a:lstStyle/>
            <a:p>
              <a:endParaRPr lang="id-ID"/>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128762" y="1269621"/>
            <a:ext cx="5716315" cy="2295525"/>
          </a:xfrm>
          <a:prstGeom prst="rect">
            <a:avLst/>
          </a:prstGeom>
        </p:spPr>
        <p:txBody>
          <a:bodyPr lIns="0" tIns="0" rIns="0" bIns="0" rtlCol="0" anchor="t">
            <a:spAutoFit/>
          </a:bodyPr>
          <a:lstStyle/>
          <a:p>
            <a:pPr marL="0" lvl="0" indent="0">
              <a:lnSpc>
                <a:spcPts val="9000"/>
              </a:lnSpc>
            </a:pPr>
            <a:r>
              <a:rPr lang="en-US" sz="7500">
                <a:solidFill>
                  <a:srgbClr val="FFFFFF"/>
                </a:solidFill>
                <a:latin typeface="Muli Bold"/>
              </a:rPr>
              <a:t>Contoh Video</a:t>
            </a:r>
          </a:p>
        </p:txBody>
      </p:sp>
      <p:sp>
        <p:nvSpPr>
          <p:cNvPr id="6" name="TextBox 6"/>
          <p:cNvSpPr txBox="1"/>
          <p:nvPr/>
        </p:nvSpPr>
        <p:spPr>
          <a:xfrm>
            <a:off x="10399043" y="2671761"/>
            <a:ext cx="6316455" cy="1371600"/>
          </a:xfrm>
          <a:prstGeom prst="rect">
            <a:avLst/>
          </a:prstGeom>
        </p:spPr>
        <p:txBody>
          <a:bodyPr lIns="0" tIns="0" rIns="0" bIns="0" rtlCol="0" anchor="t">
            <a:spAutoFit/>
          </a:bodyPr>
          <a:lstStyle/>
          <a:p>
            <a:pPr marL="0" lvl="0" indent="0" algn="ctr">
              <a:lnSpc>
                <a:spcPts val="3600"/>
              </a:lnSpc>
            </a:pPr>
            <a:r>
              <a:rPr lang="en-US" sz="3000">
                <a:solidFill>
                  <a:srgbClr val="000937"/>
                </a:solidFill>
                <a:latin typeface="Muli Bold"/>
              </a:rPr>
              <a:t>https://gist.github.com/bepro-dev/a640f0c2048d4d02a063476ee8a2a3a3</a:t>
            </a:r>
          </a:p>
        </p:txBody>
      </p:sp>
      <p:sp>
        <p:nvSpPr>
          <p:cNvPr id="7" name="TextBox 7"/>
          <p:cNvSpPr txBox="1"/>
          <p:nvPr/>
        </p:nvSpPr>
        <p:spPr>
          <a:xfrm>
            <a:off x="10399043" y="4914900"/>
            <a:ext cx="6316455" cy="1828800"/>
          </a:xfrm>
          <a:prstGeom prst="rect">
            <a:avLst/>
          </a:prstGeom>
        </p:spPr>
        <p:txBody>
          <a:bodyPr lIns="0" tIns="0" rIns="0" bIns="0" rtlCol="0" anchor="t">
            <a:spAutoFit/>
          </a:bodyPr>
          <a:lstStyle/>
          <a:p>
            <a:pPr marL="0" lvl="0" indent="0" algn="ctr">
              <a:lnSpc>
                <a:spcPts val="3600"/>
              </a:lnSpc>
            </a:pPr>
            <a:r>
              <a:rPr lang="en-US" sz="3000">
                <a:solidFill>
                  <a:srgbClr val="000937"/>
                </a:solidFill>
                <a:latin typeface="Muli Bold"/>
              </a:rPr>
              <a:t>https://github.com/mrdoob/three.js/blob/master/examples/webgl_video_panorama_equirectangular.html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sp>
        <p:nvSpPr>
          <p:cNvPr id="2" name="Freeform 2"/>
          <p:cNvSpPr/>
          <p:nvPr/>
        </p:nvSpPr>
        <p:spPr>
          <a:xfrm>
            <a:off x="15131396" y="8185190"/>
            <a:ext cx="2347703" cy="1382210"/>
          </a:xfrm>
          <a:custGeom>
            <a:avLst/>
            <a:gdLst/>
            <a:ahLst/>
            <a:cxnLst/>
            <a:rect l="l" t="t" r="r" b="b"/>
            <a:pathLst>
              <a:path w="2347703" h="1382210">
                <a:moveTo>
                  <a:pt x="0" y="0"/>
                </a:moveTo>
                <a:lnTo>
                  <a:pt x="2347703" y="0"/>
                </a:lnTo>
                <a:lnTo>
                  <a:pt x="2347703" y="1382210"/>
                </a:lnTo>
                <a:lnTo>
                  <a:pt x="0" y="1382210"/>
                </a:lnTo>
                <a:lnTo>
                  <a:pt x="0" y="0"/>
                </a:lnTo>
                <a:close/>
              </a:path>
            </a:pathLst>
          </a:custGeom>
          <a:blipFill>
            <a:blip r:embed="rId2"/>
            <a:stretch>
              <a:fillRect/>
            </a:stretch>
          </a:blipFill>
        </p:spPr>
        <p:txBody>
          <a:bodyPr/>
          <a:lstStyle/>
          <a:p>
            <a:endParaRPr lang="id-ID"/>
          </a:p>
        </p:txBody>
      </p:sp>
      <p:sp>
        <p:nvSpPr>
          <p:cNvPr id="3" name="Freeform 3"/>
          <p:cNvSpPr/>
          <p:nvPr/>
        </p:nvSpPr>
        <p:spPr>
          <a:xfrm>
            <a:off x="1811254" y="1720921"/>
            <a:ext cx="1507297" cy="1543966"/>
          </a:xfrm>
          <a:custGeom>
            <a:avLst/>
            <a:gdLst/>
            <a:ahLst/>
            <a:cxnLst/>
            <a:rect l="l" t="t" r="r" b="b"/>
            <a:pathLst>
              <a:path w="1507297" h="1543966">
                <a:moveTo>
                  <a:pt x="0" y="0"/>
                </a:moveTo>
                <a:lnTo>
                  <a:pt x="1507297" y="0"/>
                </a:lnTo>
                <a:lnTo>
                  <a:pt x="1507297" y="1543966"/>
                </a:lnTo>
                <a:lnTo>
                  <a:pt x="0" y="1543966"/>
                </a:lnTo>
                <a:lnTo>
                  <a:pt x="0" y="0"/>
                </a:lnTo>
                <a:close/>
              </a:path>
            </a:pathLst>
          </a:custGeom>
          <a:blipFill>
            <a:blip r:embed="rId3"/>
            <a:stretch>
              <a:fillRect/>
            </a:stretch>
          </a:blipFill>
        </p:spPr>
        <p:txBody>
          <a:bodyPr/>
          <a:lstStyle/>
          <a:p>
            <a:endParaRPr lang="id-ID"/>
          </a:p>
        </p:txBody>
      </p:sp>
      <p:sp>
        <p:nvSpPr>
          <p:cNvPr id="4" name="Freeform 4"/>
          <p:cNvSpPr/>
          <p:nvPr/>
        </p:nvSpPr>
        <p:spPr>
          <a:xfrm>
            <a:off x="15945550" y="1548151"/>
            <a:ext cx="2627501" cy="2010038"/>
          </a:xfrm>
          <a:custGeom>
            <a:avLst/>
            <a:gdLst/>
            <a:ahLst/>
            <a:cxnLst/>
            <a:rect l="l" t="t" r="r" b="b"/>
            <a:pathLst>
              <a:path w="2627501" h="2010038">
                <a:moveTo>
                  <a:pt x="0" y="0"/>
                </a:moveTo>
                <a:lnTo>
                  <a:pt x="2627500" y="0"/>
                </a:lnTo>
                <a:lnTo>
                  <a:pt x="2627500" y="2010038"/>
                </a:lnTo>
                <a:lnTo>
                  <a:pt x="0" y="2010038"/>
                </a:lnTo>
                <a:lnTo>
                  <a:pt x="0" y="0"/>
                </a:lnTo>
                <a:close/>
              </a:path>
            </a:pathLst>
          </a:custGeom>
          <a:blipFill>
            <a:blip r:embed="rId4"/>
            <a:stretch>
              <a:fillRect/>
            </a:stretch>
          </a:blipFill>
        </p:spPr>
        <p:txBody>
          <a:bodyPr/>
          <a:lstStyle/>
          <a:p>
            <a:endParaRPr lang="id-ID"/>
          </a:p>
        </p:txBody>
      </p:sp>
      <p:sp>
        <p:nvSpPr>
          <p:cNvPr id="5" name="Freeform 5"/>
          <p:cNvSpPr/>
          <p:nvPr/>
        </p:nvSpPr>
        <p:spPr>
          <a:xfrm flipH="1">
            <a:off x="-1292459" y="7269969"/>
            <a:ext cx="3857362" cy="3976662"/>
          </a:xfrm>
          <a:custGeom>
            <a:avLst/>
            <a:gdLst/>
            <a:ahLst/>
            <a:cxnLst/>
            <a:rect l="l" t="t" r="r" b="b"/>
            <a:pathLst>
              <a:path w="3857362" h="3976662">
                <a:moveTo>
                  <a:pt x="3857362" y="0"/>
                </a:moveTo>
                <a:lnTo>
                  <a:pt x="0" y="0"/>
                </a:lnTo>
                <a:lnTo>
                  <a:pt x="0" y="3976662"/>
                </a:lnTo>
                <a:lnTo>
                  <a:pt x="3857362" y="3976662"/>
                </a:lnTo>
                <a:lnTo>
                  <a:pt x="3857362" y="0"/>
                </a:lnTo>
                <a:close/>
              </a:path>
            </a:pathLst>
          </a:custGeom>
          <a:blipFill>
            <a:blip r:embed="rId5"/>
            <a:stretch>
              <a:fillRect/>
            </a:stretch>
          </a:blipFill>
        </p:spPr>
        <p:txBody>
          <a:bodyPr/>
          <a:lstStyle/>
          <a:p>
            <a:endParaRPr lang="id-ID"/>
          </a:p>
        </p:txBody>
      </p:sp>
      <p:sp>
        <p:nvSpPr>
          <p:cNvPr id="6" name="Freeform 6"/>
          <p:cNvSpPr/>
          <p:nvPr/>
        </p:nvSpPr>
        <p:spPr>
          <a:xfrm>
            <a:off x="8115081" y="-273677"/>
            <a:ext cx="2057837" cy="2438918"/>
          </a:xfrm>
          <a:custGeom>
            <a:avLst/>
            <a:gdLst/>
            <a:ahLst/>
            <a:cxnLst/>
            <a:rect l="l" t="t" r="r" b="b"/>
            <a:pathLst>
              <a:path w="2057837" h="2438918">
                <a:moveTo>
                  <a:pt x="0" y="0"/>
                </a:moveTo>
                <a:lnTo>
                  <a:pt x="2057838" y="0"/>
                </a:lnTo>
                <a:lnTo>
                  <a:pt x="2057838" y="2438919"/>
                </a:lnTo>
                <a:lnTo>
                  <a:pt x="0" y="2438919"/>
                </a:lnTo>
                <a:lnTo>
                  <a:pt x="0" y="0"/>
                </a:lnTo>
                <a:close/>
              </a:path>
            </a:pathLst>
          </a:custGeom>
          <a:blipFill>
            <a:blip r:embed="rId6"/>
            <a:stretch>
              <a:fillRect/>
            </a:stretch>
          </a:blipFill>
        </p:spPr>
        <p:txBody>
          <a:bodyPr/>
          <a:lstStyle/>
          <a:p>
            <a:endParaRPr lang="id-ID"/>
          </a:p>
        </p:txBody>
      </p:sp>
      <p:grpSp>
        <p:nvGrpSpPr>
          <p:cNvPr id="7" name="Group 7"/>
          <p:cNvGrpSpPr/>
          <p:nvPr/>
        </p:nvGrpSpPr>
        <p:grpSpPr>
          <a:xfrm>
            <a:off x="3662435" y="3264887"/>
            <a:ext cx="10963129" cy="3757226"/>
            <a:chOff x="0" y="0"/>
            <a:chExt cx="14617506" cy="5009635"/>
          </a:xfrm>
        </p:grpSpPr>
        <p:sp>
          <p:nvSpPr>
            <p:cNvPr id="8" name="TextBox 8"/>
            <p:cNvSpPr txBox="1"/>
            <p:nvPr/>
          </p:nvSpPr>
          <p:spPr>
            <a:xfrm>
              <a:off x="0" y="4371460"/>
              <a:ext cx="14617506" cy="638175"/>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FFFFFF"/>
                  </a:solidFill>
                  <a:latin typeface="Muli Semi-Bold"/>
                </a:rPr>
                <a:t>Feel free to ask us for any questions!</a:t>
              </a:r>
            </a:p>
          </p:txBody>
        </p:sp>
        <p:sp>
          <p:nvSpPr>
            <p:cNvPr id="9" name="TextBox 9"/>
            <p:cNvSpPr txBox="1"/>
            <p:nvPr/>
          </p:nvSpPr>
          <p:spPr>
            <a:xfrm>
              <a:off x="0" y="0"/>
              <a:ext cx="14617506" cy="3835400"/>
            </a:xfrm>
            <a:prstGeom prst="rect">
              <a:avLst/>
            </a:prstGeom>
          </p:spPr>
          <p:txBody>
            <a:bodyPr lIns="0" tIns="0" rIns="0" bIns="0" rtlCol="0" anchor="t">
              <a:spAutoFit/>
            </a:bodyPr>
            <a:lstStyle/>
            <a:p>
              <a:pPr algn="ctr">
                <a:lnSpc>
                  <a:spcPts val="11399"/>
                </a:lnSpc>
              </a:pPr>
              <a:r>
                <a:rPr lang="en-US" sz="9499">
                  <a:solidFill>
                    <a:srgbClr val="FFFFFF"/>
                  </a:solidFill>
                  <a:latin typeface="Muli Bold"/>
                </a:rPr>
                <a:t>Thank you</a:t>
              </a:r>
            </a:p>
            <a:p>
              <a:pPr marL="0" lvl="0" indent="0" algn="ctr">
                <a:lnSpc>
                  <a:spcPts val="11399"/>
                </a:lnSpc>
              </a:pPr>
              <a:r>
                <a:rPr lang="en-US" sz="9499">
                  <a:solidFill>
                    <a:srgbClr val="FFFFFF"/>
                  </a:solidFill>
                  <a:latin typeface="Muli Bold"/>
                </a:rPr>
                <a:t>for listening!</a:t>
              </a:r>
            </a:p>
          </p:txBody>
        </p:sp>
      </p:grpSp>
      <p:sp>
        <p:nvSpPr>
          <p:cNvPr id="10" name="Freeform 10"/>
          <p:cNvSpPr/>
          <p:nvPr/>
        </p:nvSpPr>
        <p:spPr>
          <a:xfrm rot="10170524">
            <a:off x="7947522" y="8544002"/>
            <a:ext cx="2392955" cy="2505712"/>
          </a:xfrm>
          <a:custGeom>
            <a:avLst/>
            <a:gdLst/>
            <a:ahLst/>
            <a:cxnLst/>
            <a:rect l="l" t="t" r="r" b="b"/>
            <a:pathLst>
              <a:path w="2392955" h="2505712">
                <a:moveTo>
                  <a:pt x="0" y="0"/>
                </a:moveTo>
                <a:lnTo>
                  <a:pt x="2392956" y="0"/>
                </a:lnTo>
                <a:lnTo>
                  <a:pt x="2392956" y="2505712"/>
                </a:lnTo>
                <a:lnTo>
                  <a:pt x="0" y="2505712"/>
                </a:lnTo>
                <a:lnTo>
                  <a:pt x="0" y="0"/>
                </a:lnTo>
                <a:close/>
              </a:path>
            </a:pathLst>
          </a:custGeom>
          <a:blipFill>
            <a:blip r:embed="rId7"/>
            <a:stretch>
              <a:fillRect/>
            </a:stretch>
          </a:blipFill>
        </p:spPr>
        <p:txBody>
          <a:bodyPr/>
          <a:lstStyle/>
          <a:p>
            <a:endParaRPr lang="id-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6EA"/>
        </a:solidFill>
        <a:effectLst/>
      </p:bgPr>
    </p:bg>
    <p:spTree>
      <p:nvGrpSpPr>
        <p:cNvPr id="1" name=""/>
        <p:cNvGrpSpPr/>
        <p:nvPr/>
      </p:nvGrpSpPr>
      <p:grpSpPr>
        <a:xfrm>
          <a:off x="0" y="0"/>
          <a:ext cx="0" cy="0"/>
          <a:chOff x="0" y="0"/>
          <a:chExt cx="0" cy="0"/>
        </a:xfrm>
      </p:grpSpPr>
      <p:sp>
        <p:nvSpPr>
          <p:cNvPr id="2" name="Freeform 2"/>
          <p:cNvSpPr/>
          <p:nvPr/>
        </p:nvSpPr>
        <p:spPr>
          <a:xfrm>
            <a:off x="2924654" y="5054381"/>
            <a:ext cx="5495319" cy="4203919"/>
          </a:xfrm>
          <a:custGeom>
            <a:avLst/>
            <a:gdLst/>
            <a:ahLst/>
            <a:cxnLst/>
            <a:rect l="l" t="t" r="r" b="b"/>
            <a:pathLst>
              <a:path w="5495319" h="4203919">
                <a:moveTo>
                  <a:pt x="0" y="0"/>
                </a:moveTo>
                <a:lnTo>
                  <a:pt x="5495318" y="0"/>
                </a:lnTo>
                <a:lnTo>
                  <a:pt x="5495318" y="4203919"/>
                </a:lnTo>
                <a:lnTo>
                  <a:pt x="0" y="4203919"/>
                </a:lnTo>
                <a:lnTo>
                  <a:pt x="0" y="0"/>
                </a:lnTo>
                <a:close/>
              </a:path>
            </a:pathLst>
          </a:custGeom>
          <a:blipFill>
            <a:blip r:embed="rId2"/>
            <a:stretch>
              <a:fillRect/>
            </a:stretch>
          </a:blipFill>
        </p:spPr>
        <p:txBody>
          <a:bodyPr/>
          <a:lstStyle/>
          <a:p>
            <a:endParaRPr lang="id-ID"/>
          </a:p>
        </p:txBody>
      </p:sp>
      <p:sp>
        <p:nvSpPr>
          <p:cNvPr id="3" name="Freeform 3"/>
          <p:cNvSpPr/>
          <p:nvPr/>
        </p:nvSpPr>
        <p:spPr>
          <a:xfrm>
            <a:off x="8140456" y="-591453"/>
            <a:ext cx="2578588" cy="3056104"/>
          </a:xfrm>
          <a:custGeom>
            <a:avLst/>
            <a:gdLst/>
            <a:ahLst/>
            <a:cxnLst/>
            <a:rect l="l" t="t" r="r" b="b"/>
            <a:pathLst>
              <a:path w="2578588" h="3056104">
                <a:moveTo>
                  <a:pt x="0" y="0"/>
                </a:moveTo>
                <a:lnTo>
                  <a:pt x="2578588" y="0"/>
                </a:lnTo>
                <a:lnTo>
                  <a:pt x="2578588" y="3056104"/>
                </a:lnTo>
                <a:lnTo>
                  <a:pt x="0" y="3056104"/>
                </a:lnTo>
                <a:lnTo>
                  <a:pt x="0" y="0"/>
                </a:lnTo>
                <a:close/>
              </a:path>
            </a:pathLst>
          </a:custGeom>
          <a:blipFill>
            <a:blip r:embed="rId3"/>
            <a:stretch>
              <a:fillRect/>
            </a:stretch>
          </a:blipFill>
        </p:spPr>
        <p:txBody>
          <a:bodyPr/>
          <a:lstStyle/>
          <a:p>
            <a:endParaRPr lang="id-ID"/>
          </a:p>
        </p:txBody>
      </p:sp>
      <p:sp>
        <p:nvSpPr>
          <p:cNvPr id="4" name="Freeform 4"/>
          <p:cNvSpPr/>
          <p:nvPr/>
        </p:nvSpPr>
        <p:spPr>
          <a:xfrm>
            <a:off x="13584353" y="407251"/>
            <a:ext cx="4156364" cy="4114800"/>
          </a:xfrm>
          <a:custGeom>
            <a:avLst/>
            <a:gdLst/>
            <a:ahLst/>
            <a:cxnLst/>
            <a:rect l="l" t="t" r="r" b="b"/>
            <a:pathLst>
              <a:path w="4156364" h="4114800">
                <a:moveTo>
                  <a:pt x="0" y="0"/>
                </a:moveTo>
                <a:lnTo>
                  <a:pt x="4156364" y="0"/>
                </a:lnTo>
                <a:lnTo>
                  <a:pt x="4156364" y="4114800"/>
                </a:lnTo>
                <a:lnTo>
                  <a:pt x="0" y="4114800"/>
                </a:lnTo>
                <a:lnTo>
                  <a:pt x="0" y="0"/>
                </a:lnTo>
                <a:close/>
              </a:path>
            </a:pathLst>
          </a:custGeom>
          <a:blipFill>
            <a:blip r:embed="rId4"/>
            <a:stretch>
              <a:fillRect/>
            </a:stretch>
          </a:blipFill>
        </p:spPr>
        <p:txBody>
          <a:bodyPr/>
          <a:lstStyle/>
          <a:p>
            <a:endParaRPr lang="id-ID"/>
          </a:p>
        </p:txBody>
      </p:sp>
      <p:sp>
        <p:nvSpPr>
          <p:cNvPr id="5" name="TextBox 5"/>
          <p:cNvSpPr txBox="1"/>
          <p:nvPr/>
        </p:nvSpPr>
        <p:spPr>
          <a:xfrm>
            <a:off x="1783821" y="3530417"/>
            <a:ext cx="5716315" cy="485775"/>
          </a:xfrm>
          <a:prstGeom prst="rect">
            <a:avLst/>
          </a:prstGeom>
        </p:spPr>
        <p:txBody>
          <a:bodyPr lIns="0" tIns="0" rIns="0" bIns="0" rtlCol="0" anchor="t">
            <a:spAutoFit/>
          </a:bodyPr>
          <a:lstStyle/>
          <a:p>
            <a:pPr marL="0" lvl="0" indent="0" algn="l">
              <a:lnSpc>
                <a:spcPts val="3900"/>
              </a:lnSpc>
              <a:spcBef>
                <a:spcPct val="0"/>
              </a:spcBef>
            </a:pPr>
            <a:r>
              <a:rPr lang="en-US" sz="3000">
                <a:solidFill>
                  <a:srgbClr val="000937"/>
                </a:solidFill>
                <a:latin typeface="Muli Semi-Bold"/>
              </a:rPr>
              <a:t>Our Key Discussion Points</a:t>
            </a:r>
          </a:p>
        </p:txBody>
      </p:sp>
      <p:sp>
        <p:nvSpPr>
          <p:cNvPr id="6" name="TextBox 6"/>
          <p:cNvSpPr txBox="1"/>
          <p:nvPr/>
        </p:nvSpPr>
        <p:spPr>
          <a:xfrm>
            <a:off x="1783821" y="1932499"/>
            <a:ext cx="5716315" cy="1438275"/>
          </a:xfrm>
          <a:prstGeom prst="rect">
            <a:avLst/>
          </a:prstGeom>
        </p:spPr>
        <p:txBody>
          <a:bodyPr lIns="0" tIns="0" rIns="0" bIns="0" rtlCol="0" anchor="t">
            <a:spAutoFit/>
          </a:bodyPr>
          <a:lstStyle/>
          <a:p>
            <a:pPr marL="0" lvl="0" indent="0" algn="l">
              <a:lnSpc>
                <a:spcPts val="11399"/>
              </a:lnSpc>
            </a:pPr>
            <a:r>
              <a:rPr lang="en-US" sz="9499">
                <a:solidFill>
                  <a:srgbClr val="000937"/>
                </a:solidFill>
                <a:latin typeface="Muli Bold"/>
              </a:rPr>
              <a:t>Agenda</a:t>
            </a:r>
          </a:p>
        </p:txBody>
      </p:sp>
      <p:sp>
        <p:nvSpPr>
          <p:cNvPr id="7" name="TextBox 7"/>
          <p:cNvSpPr txBox="1"/>
          <p:nvPr/>
        </p:nvSpPr>
        <p:spPr>
          <a:xfrm>
            <a:off x="10187789" y="4303095"/>
            <a:ext cx="6465049" cy="495300"/>
          </a:xfrm>
          <a:prstGeom prst="rect">
            <a:avLst/>
          </a:prstGeom>
        </p:spPr>
        <p:txBody>
          <a:bodyPr lIns="0" tIns="0" rIns="0" bIns="0" rtlCol="0" anchor="t">
            <a:spAutoFit/>
          </a:bodyPr>
          <a:lstStyle/>
          <a:p>
            <a:pPr marL="647698" lvl="1" indent="-323849">
              <a:lnSpc>
                <a:spcPts val="4199"/>
              </a:lnSpc>
              <a:buFont typeface="Arial"/>
              <a:buChar char="•"/>
            </a:pPr>
            <a:r>
              <a:rPr lang="en-US" sz="2999" u="sng">
                <a:solidFill>
                  <a:srgbClr val="000937"/>
                </a:solidFill>
                <a:latin typeface="Muli"/>
              </a:rPr>
              <a:t>Apa itu panorama?</a:t>
            </a:r>
          </a:p>
        </p:txBody>
      </p:sp>
      <p:sp>
        <p:nvSpPr>
          <p:cNvPr id="8" name="TextBox 8"/>
          <p:cNvSpPr txBox="1"/>
          <p:nvPr/>
        </p:nvSpPr>
        <p:spPr>
          <a:xfrm>
            <a:off x="10187789" y="5030842"/>
            <a:ext cx="6603439" cy="495300"/>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000937"/>
                </a:solidFill>
                <a:latin typeface="Muli"/>
              </a:rPr>
              <a:t>Panorama di ThreeJs - Cubemap</a:t>
            </a:r>
          </a:p>
        </p:txBody>
      </p:sp>
      <p:sp>
        <p:nvSpPr>
          <p:cNvPr id="9" name="TextBox 9"/>
          <p:cNvSpPr txBox="1"/>
          <p:nvPr/>
        </p:nvSpPr>
        <p:spPr>
          <a:xfrm>
            <a:off x="10187789" y="5758588"/>
            <a:ext cx="8633164" cy="495300"/>
          </a:xfrm>
          <a:prstGeom prst="rect">
            <a:avLst/>
          </a:prstGeom>
        </p:spPr>
        <p:txBody>
          <a:bodyPr lIns="0" tIns="0" rIns="0" bIns="0" rtlCol="0" anchor="t">
            <a:spAutoFit/>
          </a:bodyPr>
          <a:lstStyle/>
          <a:p>
            <a:pPr marL="647698" lvl="1" indent="-323849">
              <a:lnSpc>
                <a:spcPts val="4199"/>
              </a:lnSpc>
              <a:buFont typeface="Arial"/>
              <a:buChar char="•"/>
            </a:pPr>
            <a:r>
              <a:rPr lang="en-US" sz="2999" u="sng">
                <a:solidFill>
                  <a:srgbClr val="000937"/>
                </a:solidFill>
                <a:latin typeface="Muli"/>
                <a:hlinkClick r:id="rId5" action="ppaction://hlinksldjump"/>
              </a:rPr>
              <a:t>Panorama di ThreeJs - Equirectangular</a:t>
            </a:r>
          </a:p>
        </p:txBody>
      </p:sp>
      <p:sp>
        <p:nvSpPr>
          <p:cNvPr id="10" name="TextBox 10"/>
          <p:cNvSpPr txBox="1"/>
          <p:nvPr/>
        </p:nvSpPr>
        <p:spPr>
          <a:xfrm>
            <a:off x="10187789" y="6486335"/>
            <a:ext cx="5427121" cy="495300"/>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000937"/>
                </a:solidFill>
                <a:latin typeface="Muli"/>
              </a:rPr>
              <a:t>V</a:t>
            </a:r>
            <a:r>
              <a:rPr lang="en-US" sz="2999" u="sng">
                <a:solidFill>
                  <a:srgbClr val="000937"/>
                </a:solidFill>
                <a:latin typeface="Muli"/>
              </a:rPr>
              <a:t>ideo panorama di threejs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grpSp>
        <p:nvGrpSpPr>
          <p:cNvPr id="2" name="Group 2"/>
          <p:cNvGrpSpPr/>
          <p:nvPr/>
        </p:nvGrpSpPr>
        <p:grpSpPr>
          <a:xfrm>
            <a:off x="1193954" y="1028700"/>
            <a:ext cx="4018658" cy="418212"/>
            <a:chOff x="0" y="0"/>
            <a:chExt cx="5358210" cy="557616"/>
          </a:xfrm>
        </p:grpSpPr>
        <p:sp>
          <p:nvSpPr>
            <p:cNvPr id="3" name="TextBox 3"/>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4" name="Freeform 4"/>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d-ID"/>
            </a:p>
          </p:txBody>
        </p:sp>
      </p:grpSp>
      <p:sp>
        <p:nvSpPr>
          <p:cNvPr id="5" name="Freeform 5"/>
          <p:cNvSpPr/>
          <p:nvPr/>
        </p:nvSpPr>
        <p:spPr>
          <a:xfrm>
            <a:off x="8665782" y="-406806"/>
            <a:ext cx="3141208" cy="3289223"/>
          </a:xfrm>
          <a:custGeom>
            <a:avLst/>
            <a:gdLst/>
            <a:ahLst/>
            <a:cxnLst/>
            <a:rect l="l" t="t" r="r" b="b"/>
            <a:pathLst>
              <a:path w="3141208" h="3289223">
                <a:moveTo>
                  <a:pt x="0" y="0"/>
                </a:moveTo>
                <a:lnTo>
                  <a:pt x="3141208" y="0"/>
                </a:lnTo>
                <a:lnTo>
                  <a:pt x="3141208" y="3289223"/>
                </a:lnTo>
                <a:lnTo>
                  <a:pt x="0" y="3289223"/>
                </a:lnTo>
                <a:lnTo>
                  <a:pt x="0" y="0"/>
                </a:lnTo>
                <a:close/>
              </a:path>
            </a:pathLst>
          </a:custGeom>
          <a:blipFill>
            <a:blip r:embed="rId6"/>
            <a:stretch>
              <a:fillRect/>
            </a:stretch>
          </a:blipFill>
        </p:spPr>
        <p:txBody>
          <a:bodyPr/>
          <a:lstStyle/>
          <a:p>
            <a:endParaRPr lang="id-ID"/>
          </a:p>
        </p:txBody>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626" r="626"/>
          <a:stretch>
            <a:fillRect/>
          </a:stretch>
        </p:blipFill>
        <p:spPr>
          <a:xfrm>
            <a:off x="7370187" y="2031923"/>
            <a:ext cx="10917813" cy="6223154"/>
          </a:xfrm>
          <a:prstGeom prst="rect">
            <a:avLst/>
          </a:prstGeom>
        </p:spPr>
      </p:pic>
      <p:sp>
        <p:nvSpPr>
          <p:cNvPr id="7" name="Freeform 7"/>
          <p:cNvSpPr/>
          <p:nvPr/>
        </p:nvSpPr>
        <p:spPr>
          <a:xfrm>
            <a:off x="-282707" y="6716713"/>
            <a:ext cx="5495319" cy="4203919"/>
          </a:xfrm>
          <a:custGeom>
            <a:avLst/>
            <a:gdLst/>
            <a:ahLst/>
            <a:cxnLst/>
            <a:rect l="l" t="t" r="r" b="b"/>
            <a:pathLst>
              <a:path w="5495319" h="4203919">
                <a:moveTo>
                  <a:pt x="0" y="0"/>
                </a:moveTo>
                <a:lnTo>
                  <a:pt x="5495319" y="0"/>
                </a:lnTo>
                <a:lnTo>
                  <a:pt x="5495319" y="4203918"/>
                </a:lnTo>
                <a:lnTo>
                  <a:pt x="0" y="4203918"/>
                </a:lnTo>
                <a:lnTo>
                  <a:pt x="0" y="0"/>
                </a:lnTo>
                <a:close/>
              </a:path>
            </a:pathLst>
          </a:custGeom>
          <a:blipFill>
            <a:blip r:embed="rId8"/>
            <a:stretch>
              <a:fillRect/>
            </a:stretch>
          </a:blipFill>
        </p:spPr>
        <p:txBody>
          <a:bodyPr/>
          <a:lstStyle/>
          <a:p>
            <a:endParaRPr lang="id-ID"/>
          </a:p>
        </p:txBody>
      </p:sp>
      <p:grpSp>
        <p:nvGrpSpPr>
          <p:cNvPr id="8" name="Group 8"/>
          <p:cNvGrpSpPr/>
          <p:nvPr/>
        </p:nvGrpSpPr>
        <p:grpSpPr>
          <a:xfrm>
            <a:off x="1193954" y="3570287"/>
            <a:ext cx="7244915" cy="3146425"/>
            <a:chOff x="0" y="0"/>
            <a:chExt cx="9659886" cy="4195233"/>
          </a:xfrm>
        </p:grpSpPr>
        <p:sp>
          <p:nvSpPr>
            <p:cNvPr id="9" name="TextBox 9"/>
            <p:cNvSpPr txBox="1"/>
            <p:nvPr/>
          </p:nvSpPr>
          <p:spPr>
            <a:xfrm>
              <a:off x="0" y="-9525"/>
              <a:ext cx="9659886" cy="3057525"/>
            </a:xfrm>
            <a:prstGeom prst="rect">
              <a:avLst/>
            </a:prstGeom>
          </p:spPr>
          <p:txBody>
            <a:bodyPr lIns="0" tIns="0" rIns="0" bIns="0" rtlCol="0" anchor="t">
              <a:spAutoFit/>
            </a:bodyPr>
            <a:lstStyle/>
            <a:p>
              <a:pPr marL="0" lvl="0" indent="0" algn="l">
                <a:lnSpc>
                  <a:spcPts val="9000"/>
                </a:lnSpc>
              </a:pPr>
              <a:r>
                <a:rPr lang="en-US" sz="7500">
                  <a:solidFill>
                    <a:srgbClr val="FFFFFF"/>
                  </a:solidFill>
                  <a:latin typeface="Muli Bold"/>
                </a:rPr>
                <a:t>Apa itu panorama?</a:t>
              </a:r>
            </a:p>
          </p:txBody>
        </p:sp>
        <p:sp>
          <p:nvSpPr>
            <p:cNvPr id="10" name="TextBox 10"/>
            <p:cNvSpPr txBox="1"/>
            <p:nvPr/>
          </p:nvSpPr>
          <p:spPr>
            <a:xfrm>
              <a:off x="0" y="3657600"/>
              <a:ext cx="9659886" cy="537633"/>
            </a:xfrm>
            <a:prstGeom prst="rect">
              <a:avLst/>
            </a:prstGeom>
          </p:spPr>
          <p:txBody>
            <a:bodyPr lIns="0" tIns="0" rIns="0" bIns="0" rtlCol="0" anchor="t">
              <a:spAutoFit/>
            </a:bodyPr>
            <a:lstStyle/>
            <a:p>
              <a:pPr>
                <a:lnSpc>
                  <a:spcPts val="3499"/>
                </a:lnSpc>
              </a:pPr>
              <a:endParaRPr/>
            </a:p>
          </p:txBody>
        </p:sp>
      </p:grpSp>
    </p:spTree>
  </p:cSld>
  <p:clrMapOvr>
    <a:masterClrMapping/>
  </p:clrMapOvr>
  <p:timing>
    <p:tnLst>
      <p:par>
        <p:cTn id="1" dur="indefinite" restart="never" nodeType="tmRoot">
          <p:childTnLst>
            <p:video>
              <p:cMediaNode vol="0">
                <p:cTn id="2"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sp>
        <p:nvSpPr>
          <p:cNvPr id="2" name="Freeform 2"/>
          <p:cNvSpPr/>
          <p:nvPr/>
        </p:nvSpPr>
        <p:spPr>
          <a:xfrm>
            <a:off x="-413135" y="2260922"/>
            <a:ext cx="5011256" cy="4566507"/>
          </a:xfrm>
          <a:custGeom>
            <a:avLst/>
            <a:gdLst/>
            <a:ahLst/>
            <a:cxnLst/>
            <a:rect l="l" t="t" r="r" b="b"/>
            <a:pathLst>
              <a:path w="5011256" h="4566507">
                <a:moveTo>
                  <a:pt x="0" y="0"/>
                </a:moveTo>
                <a:lnTo>
                  <a:pt x="5011256" y="0"/>
                </a:lnTo>
                <a:lnTo>
                  <a:pt x="5011256" y="4566507"/>
                </a:lnTo>
                <a:lnTo>
                  <a:pt x="0" y="4566507"/>
                </a:lnTo>
                <a:lnTo>
                  <a:pt x="0" y="0"/>
                </a:lnTo>
                <a:close/>
              </a:path>
            </a:pathLst>
          </a:custGeom>
          <a:blipFill>
            <a:blip r:embed="rId2"/>
            <a:stretch>
              <a:fillRect/>
            </a:stretch>
          </a:blipFill>
        </p:spPr>
        <p:txBody>
          <a:bodyPr/>
          <a:lstStyle/>
          <a:p>
            <a:endParaRPr lang="id-ID"/>
          </a:p>
        </p:txBody>
      </p:sp>
      <p:grpSp>
        <p:nvGrpSpPr>
          <p:cNvPr id="3" name="Group 3"/>
          <p:cNvGrpSpPr/>
          <p:nvPr/>
        </p:nvGrpSpPr>
        <p:grpSpPr>
          <a:xfrm>
            <a:off x="1028700" y="1031470"/>
            <a:ext cx="4018658" cy="418212"/>
            <a:chOff x="0" y="0"/>
            <a:chExt cx="5358210" cy="557616"/>
          </a:xfrm>
        </p:grpSpPr>
        <p:sp>
          <p:nvSpPr>
            <p:cNvPr id="4" name="TextBox 4"/>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5" name="Freeform 5"/>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d-ID"/>
            </a:p>
          </p:txBody>
        </p:sp>
      </p:grpSp>
      <p:sp>
        <p:nvSpPr>
          <p:cNvPr id="6" name="Freeform 6"/>
          <p:cNvSpPr/>
          <p:nvPr/>
        </p:nvSpPr>
        <p:spPr>
          <a:xfrm>
            <a:off x="13347794" y="-861384"/>
            <a:ext cx="5495319" cy="4203919"/>
          </a:xfrm>
          <a:custGeom>
            <a:avLst/>
            <a:gdLst/>
            <a:ahLst/>
            <a:cxnLst/>
            <a:rect l="l" t="t" r="r" b="b"/>
            <a:pathLst>
              <a:path w="5495319" h="4203919">
                <a:moveTo>
                  <a:pt x="0" y="0"/>
                </a:moveTo>
                <a:lnTo>
                  <a:pt x="5495319" y="0"/>
                </a:lnTo>
                <a:lnTo>
                  <a:pt x="5495319" y="4203919"/>
                </a:lnTo>
                <a:lnTo>
                  <a:pt x="0" y="4203919"/>
                </a:lnTo>
                <a:lnTo>
                  <a:pt x="0" y="0"/>
                </a:lnTo>
                <a:close/>
              </a:path>
            </a:pathLst>
          </a:custGeom>
          <a:blipFill>
            <a:blip r:embed="rId5"/>
            <a:stretch>
              <a:fillRect/>
            </a:stretch>
          </a:blipFill>
        </p:spPr>
        <p:txBody>
          <a:bodyPr/>
          <a:lstStyle/>
          <a:p>
            <a:endParaRPr lang="id-ID"/>
          </a:p>
        </p:txBody>
      </p:sp>
      <p:sp>
        <p:nvSpPr>
          <p:cNvPr id="7" name="TextBox 7"/>
          <p:cNvSpPr txBox="1"/>
          <p:nvPr/>
        </p:nvSpPr>
        <p:spPr>
          <a:xfrm>
            <a:off x="2939874" y="4011996"/>
            <a:ext cx="12408251" cy="3900170"/>
          </a:xfrm>
          <a:prstGeom prst="rect">
            <a:avLst/>
          </a:prstGeom>
        </p:spPr>
        <p:txBody>
          <a:bodyPr lIns="0" tIns="0" rIns="0" bIns="0" rtlCol="0" anchor="t">
            <a:spAutoFit/>
          </a:bodyPr>
          <a:lstStyle/>
          <a:p>
            <a:pPr algn="just">
              <a:lnSpc>
                <a:spcPts val="4480"/>
              </a:lnSpc>
            </a:pPr>
            <a:r>
              <a:rPr lang="en-US" sz="3200">
                <a:solidFill>
                  <a:srgbClr val="FFFFFF"/>
                </a:solidFill>
                <a:latin typeface="Muli Bold"/>
              </a:rPr>
              <a:t>Dalam Three.js, "Panorama" merujuk pada jenis objek yang digunakan untuk menampilkan </a:t>
            </a:r>
            <a:r>
              <a:rPr lang="en-US" sz="3200">
                <a:solidFill>
                  <a:srgbClr val="E6C742"/>
                </a:solidFill>
                <a:latin typeface="Muli Bold"/>
              </a:rPr>
              <a:t>gambar atau video 360 derajat</a:t>
            </a:r>
            <a:r>
              <a:rPr lang="en-US" sz="3200">
                <a:solidFill>
                  <a:srgbClr val="FFFFFF"/>
                </a:solidFill>
                <a:latin typeface="Muli Bold"/>
              </a:rPr>
              <a:t>. Objek panorama ini memungkinkan pengguna untuk merasakan sensasi berada di tengah lingkungan 360 derajat yang dapat dijelajahi. </a:t>
            </a:r>
          </a:p>
          <a:p>
            <a:pPr algn="just">
              <a:lnSpc>
                <a:spcPts val="4480"/>
              </a:lnSpc>
            </a:pPr>
            <a:endParaRPr lang="en-US" sz="3200">
              <a:solidFill>
                <a:srgbClr val="FFFFFF"/>
              </a:solidFill>
              <a:latin typeface="Muli Bold"/>
            </a:endParaRPr>
          </a:p>
          <a:p>
            <a:pPr algn="just">
              <a:lnSpc>
                <a:spcPts val="4480"/>
              </a:lnSpc>
            </a:pPr>
            <a:endParaRPr lang="en-US" sz="3200">
              <a:solidFill>
                <a:srgbClr val="FFFFFF"/>
              </a:solidFill>
              <a:latin typeface="Muli Bold"/>
            </a:endParaRPr>
          </a:p>
        </p:txBody>
      </p:sp>
      <p:sp>
        <p:nvSpPr>
          <p:cNvPr id="8" name="TextBox 8"/>
          <p:cNvSpPr txBox="1"/>
          <p:nvPr/>
        </p:nvSpPr>
        <p:spPr>
          <a:xfrm>
            <a:off x="4293275" y="2608887"/>
            <a:ext cx="9701451" cy="528320"/>
          </a:xfrm>
          <a:prstGeom prst="rect">
            <a:avLst/>
          </a:prstGeom>
        </p:spPr>
        <p:txBody>
          <a:bodyPr lIns="0" tIns="0" rIns="0" bIns="0" rtlCol="0" anchor="t">
            <a:spAutoFit/>
          </a:bodyPr>
          <a:lstStyle/>
          <a:p>
            <a:pPr marL="0" lvl="0" indent="0" algn="just">
              <a:lnSpc>
                <a:spcPts val="4480"/>
              </a:lnSpc>
              <a:spcBef>
                <a:spcPct val="0"/>
              </a:spcBef>
            </a:pPr>
            <a:r>
              <a:rPr lang="en-US" sz="3200">
                <a:solidFill>
                  <a:srgbClr val="FFFFFF"/>
                </a:solidFill>
                <a:latin typeface="Muli Bold"/>
              </a:rPr>
              <a:t>KBBI : “</a:t>
            </a:r>
            <a:r>
              <a:rPr lang="en-US" sz="3200" u="none" strike="noStrike">
                <a:solidFill>
                  <a:srgbClr val="FFFFFF"/>
                </a:solidFill>
                <a:latin typeface="Muli Bold"/>
              </a:rPr>
              <a:t>pemandangan alam yang bebas dan luas”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grpSp>
        <p:nvGrpSpPr>
          <p:cNvPr id="2" name="Group 2"/>
          <p:cNvGrpSpPr/>
          <p:nvPr/>
        </p:nvGrpSpPr>
        <p:grpSpPr>
          <a:xfrm>
            <a:off x="1193954" y="1028700"/>
            <a:ext cx="4018658" cy="418212"/>
            <a:chOff x="0" y="0"/>
            <a:chExt cx="5358210" cy="557616"/>
          </a:xfrm>
        </p:grpSpPr>
        <p:sp>
          <p:nvSpPr>
            <p:cNvPr id="3" name="TextBox 3"/>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4" name="Freeform 4"/>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d-ID"/>
            </a:p>
          </p:txBody>
        </p:sp>
      </p:grpSp>
      <p:sp>
        <p:nvSpPr>
          <p:cNvPr id="5" name="Freeform 5"/>
          <p:cNvSpPr/>
          <p:nvPr/>
        </p:nvSpPr>
        <p:spPr>
          <a:xfrm>
            <a:off x="14753672" y="4517442"/>
            <a:ext cx="5011256" cy="4566507"/>
          </a:xfrm>
          <a:custGeom>
            <a:avLst/>
            <a:gdLst/>
            <a:ahLst/>
            <a:cxnLst/>
            <a:rect l="l" t="t" r="r" b="b"/>
            <a:pathLst>
              <a:path w="5011256" h="4566507">
                <a:moveTo>
                  <a:pt x="0" y="0"/>
                </a:moveTo>
                <a:lnTo>
                  <a:pt x="5011256" y="0"/>
                </a:lnTo>
                <a:lnTo>
                  <a:pt x="5011256" y="4566506"/>
                </a:lnTo>
                <a:lnTo>
                  <a:pt x="0" y="4566506"/>
                </a:lnTo>
                <a:lnTo>
                  <a:pt x="0" y="0"/>
                </a:lnTo>
                <a:close/>
              </a:path>
            </a:pathLst>
          </a:custGeom>
          <a:blipFill>
            <a:blip r:embed="rId4"/>
            <a:stretch>
              <a:fillRect/>
            </a:stretch>
          </a:blipFill>
        </p:spPr>
        <p:txBody>
          <a:bodyPr/>
          <a:lstStyle/>
          <a:p>
            <a:endParaRPr lang="id-ID"/>
          </a:p>
        </p:txBody>
      </p:sp>
      <p:sp>
        <p:nvSpPr>
          <p:cNvPr id="6" name="Freeform 6"/>
          <p:cNvSpPr/>
          <p:nvPr/>
        </p:nvSpPr>
        <p:spPr>
          <a:xfrm>
            <a:off x="0" y="7244164"/>
            <a:ext cx="18300226" cy="3042836"/>
          </a:xfrm>
          <a:custGeom>
            <a:avLst/>
            <a:gdLst/>
            <a:ahLst/>
            <a:cxnLst/>
            <a:rect l="l" t="t" r="r" b="b"/>
            <a:pathLst>
              <a:path w="18300226" h="3042836">
                <a:moveTo>
                  <a:pt x="0" y="0"/>
                </a:moveTo>
                <a:lnTo>
                  <a:pt x="18300226" y="0"/>
                </a:lnTo>
                <a:lnTo>
                  <a:pt x="18300226" y="3042836"/>
                </a:lnTo>
                <a:lnTo>
                  <a:pt x="0" y="3042836"/>
                </a:lnTo>
                <a:lnTo>
                  <a:pt x="0" y="0"/>
                </a:lnTo>
                <a:close/>
              </a:path>
            </a:pathLst>
          </a:custGeom>
          <a:blipFill>
            <a:blip r:embed="rId5"/>
            <a:stretch>
              <a:fillRect r="-33018"/>
            </a:stretch>
          </a:blipFill>
        </p:spPr>
        <p:txBody>
          <a:bodyPr/>
          <a:lstStyle/>
          <a:p>
            <a:endParaRPr lang="id-ID"/>
          </a:p>
        </p:txBody>
      </p:sp>
      <p:grpSp>
        <p:nvGrpSpPr>
          <p:cNvPr id="7" name="Group 7"/>
          <p:cNvGrpSpPr/>
          <p:nvPr/>
        </p:nvGrpSpPr>
        <p:grpSpPr>
          <a:xfrm>
            <a:off x="1193954" y="2998787"/>
            <a:ext cx="7244915" cy="4289425"/>
            <a:chOff x="0" y="0"/>
            <a:chExt cx="9659886" cy="5719233"/>
          </a:xfrm>
        </p:grpSpPr>
        <p:sp>
          <p:nvSpPr>
            <p:cNvPr id="8" name="TextBox 8"/>
            <p:cNvSpPr txBox="1"/>
            <p:nvPr/>
          </p:nvSpPr>
          <p:spPr>
            <a:xfrm>
              <a:off x="0" y="-9525"/>
              <a:ext cx="9659886" cy="4581525"/>
            </a:xfrm>
            <a:prstGeom prst="rect">
              <a:avLst/>
            </a:prstGeom>
          </p:spPr>
          <p:txBody>
            <a:bodyPr lIns="0" tIns="0" rIns="0" bIns="0" rtlCol="0" anchor="t">
              <a:spAutoFit/>
            </a:bodyPr>
            <a:lstStyle/>
            <a:p>
              <a:pPr marL="0" lvl="0" indent="0" algn="l">
                <a:lnSpc>
                  <a:spcPts val="9000"/>
                </a:lnSpc>
              </a:pPr>
              <a:r>
                <a:rPr lang="en-US" sz="7500">
                  <a:solidFill>
                    <a:srgbClr val="FFFFFF"/>
                  </a:solidFill>
                  <a:latin typeface="Muli Bold"/>
                </a:rPr>
                <a:t>Panorama di ThreeJs - Cubemap</a:t>
              </a:r>
            </a:p>
          </p:txBody>
        </p:sp>
        <p:sp>
          <p:nvSpPr>
            <p:cNvPr id="9" name="TextBox 9"/>
            <p:cNvSpPr txBox="1"/>
            <p:nvPr/>
          </p:nvSpPr>
          <p:spPr>
            <a:xfrm>
              <a:off x="0" y="5181600"/>
              <a:ext cx="9659886" cy="537633"/>
            </a:xfrm>
            <a:prstGeom prst="rect">
              <a:avLst/>
            </a:prstGeom>
          </p:spPr>
          <p:txBody>
            <a:bodyPr lIns="0" tIns="0" rIns="0" bIns="0" rtlCol="0" anchor="t">
              <a:spAutoFit/>
            </a:bodyPr>
            <a:lstStyle/>
            <a:p>
              <a:pPr>
                <a:lnSpc>
                  <a:spcPts val="349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sp>
        <p:nvSpPr>
          <p:cNvPr id="2" name="Freeform 2"/>
          <p:cNvSpPr/>
          <p:nvPr/>
        </p:nvSpPr>
        <p:spPr>
          <a:xfrm flipH="1">
            <a:off x="7758042" y="-1179014"/>
            <a:ext cx="2771916" cy="2570952"/>
          </a:xfrm>
          <a:custGeom>
            <a:avLst/>
            <a:gdLst/>
            <a:ahLst/>
            <a:cxnLst/>
            <a:rect l="l" t="t" r="r" b="b"/>
            <a:pathLst>
              <a:path w="2771916" h="2570952">
                <a:moveTo>
                  <a:pt x="2771916" y="0"/>
                </a:moveTo>
                <a:lnTo>
                  <a:pt x="0" y="0"/>
                </a:lnTo>
                <a:lnTo>
                  <a:pt x="0" y="2570953"/>
                </a:lnTo>
                <a:lnTo>
                  <a:pt x="2771916" y="2570953"/>
                </a:lnTo>
                <a:lnTo>
                  <a:pt x="2771916" y="0"/>
                </a:lnTo>
                <a:close/>
              </a:path>
            </a:pathLst>
          </a:custGeom>
          <a:blipFill>
            <a:blip r:embed="rId2"/>
            <a:stretch>
              <a:fillRect/>
            </a:stretch>
          </a:blipFill>
        </p:spPr>
        <p:txBody>
          <a:bodyPr/>
          <a:lstStyle/>
          <a:p>
            <a:endParaRPr lang="id-ID"/>
          </a:p>
        </p:txBody>
      </p:sp>
      <p:grpSp>
        <p:nvGrpSpPr>
          <p:cNvPr id="3" name="Group 3"/>
          <p:cNvGrpSpPr/>
          <p:nvPr/>
        </p:nvGrpSpPr>
        <p:grpSpPr>
          <a:xfrm>
            <a:off x="1028700" y="1028700"/>
            <a:ext cx="4018658" cy="418212"/>
            <a:chOff x="0" y="0"/>
            <a:chExt cx="5358210" cy="557616"/>
          </a:xfrm>
        </p:grpSpPr>
        <p:sp>
          <p:nvSpPr>
            <p:cNvPr id="4" name="TextBox 4"/>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5" name="Freeform 5"/>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d-ID"/>
            </a:p>
          </p:txBody>
        </p:sp>
      </p:grpSp>
      <p:grpSp>
        <p:nvGrpSpPr>
          <p:cNvPr id="6" name="Group 6"/>
          <p:cNvGrpSpPr/>
          <p:nvPr/>
        </p:nvGrpSpPr>
        <p:grpSpPr>
          <a:xfrm>
            <a:off x="14616331" y="1028849"/>
            <a:ext cx="2642969" cy="423603"/>
            <a:chOff x="0" y="0"/>
            <a:chExt cx="3523959" cy="564803"/>
          </a:xfrm>
        </p:grpSpPr>
        <p:grpSp>
          <p:nvGrpSpPr>
            <p:cNvPr id="7" name="Group 7"/>
            <p:cNvGrpSpPr/>
            <p:nvPr/>
          </p:nvGrpSpPr>
          <p:grpSpPr>
            <a:xfrm>
              <a:off x="0" y="0"/>
              <a:ext cx="3523959" cy="564803"/>
              <a:chOff x="0" y="0"/>
              <a:chExt cx="2534747" cy="406257"/>
            </a:xfrm>
          </p:grpSpPr>
          <p:sp>
            <p:nvSpPr>
              <p:cNvPr id="8" name="Freeform 8"/>
              <p:cNvSpPr/>
              <p:nvPr/>
            </p:nvSpPr>
            <p:spPr>
              <a:xfrm>
                <a:off x="0" y="0"/>
                <a:ext cx="2534747" cy="406257"/>
              </a:xfrm>
              <a:custGeom>
                <a:avLst/>
                <a:gdLst/>
                <a:ahLst/>
                <a:cxnLst/>
                <a:rect l="l" t="t" r="r" b="b"/>
                <a:pathLst>
                  <a:path w="2534747" h="406257">
                    <a:moveTo>
                      <a:pt x="2331547" y="0"/>
                    </a:moveTo>
                    <a:cubicBezTo>
                      <a:pt x="2443772" y="0"/>
                      <a:pt x="2534747" y="90944"/>
                      <a:pt x="2534747" y="203129"/>
                    </a:cubicBezTo>
                    <a:cubicBezTo>
                      <a:pt x="2534747" y="315313"/>
                      <a:pt x="2443772" y="406257"/>
                      <a:pt x="2331547" y="406257"/>
                    </a:cubicBezTo>
                    <a:lnTo>
                      <a:pt x="203200" y="406257"/>
                    </a:lnTo>
                    <a:cubicBezTo>
                      <a:pt x="90976" y="406257"/>
                      <a:pt x="0" y="315313"/>
                      <a:pt x="0" y="203129"/>
                    </a:cubicBezTo>
                    <a:cubicBezTo>
                      <a:pt x="0" y="90944"/>
                      <a:pt x="90976" y="0"/>
                      <a:pt x="203200" y="0"/>
                    </a:cubicBezTo>
                    <a:close/>
                  </a:path>
                </a:pathLst>
              </a:custGeom>
              <a:solidFill>
                <a:srgbClr val="FFFFFF"/>
              </a:solidFill>
            </p:spPr>
            <p:txBody>
              <a:bodyPr/>
              <a:lstStyle/>
              <a:p>
                <a:endParaRPr lang="id-ID"/>
              </a:p>
            </p:txBody>
          </p:sp>
          <p:sp>
            <p:nvSpPr>
              <p:cNvPr id="9" name="TextBox 9"/>
              <p:cNvSpPr txBox="1"/>
              <p:nvPr/>
            </p:nvSpPr>
            <p:spPr>
              <a:xfrm>
                <a:off x="0" y="-28575"/>
                <a:ext cx="812800" cy="434975"/>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73821" y="96869"/>
              <a:ext cx="2976317" cy="342490"/>
            </a:xfrm>
            <a:prstGeom prst="rect">
              <a:avLst/>
            </a:prstGeom>
          </p:spPr>
          <p:txBody>
            <a:bodyPr lIns="0" tIns="0" rIns="0" bIns="0" rtlCol="0" anchor="t">
              <a:spAutoFit/>
            </a:bodyPr>
            <a:lstStyle/>
            <a:p>
              <a:pPr algn="r">
                <a:lnSpc>
                  <a:spcPts val="2239"/>
                </a:lnSpc>
              </a:pPr>
              <a:r>
                <a:rPr lang="en-US" sz="1599" u="sng">
                  <a:solidFill>
                    <a:srgbClr val="000937"/>
                  </a:solidFill>
                  <a:latin typeface="Muli"/>
                  <a:hlinkClick r:id="rId5" action="ppaction://hlinksldjump"/>
                </a:rPr>
                <a:t>Back to Agenda Page</a:t>
              </a:r>
            </a:p>
          </p:txBody>
        </p:sp>
      </p:grpSp>
      <p:sp>
        <p:nvSpPr>
          <p:cNvPr id="11" name="Freeform 11"/>
          <p:cNvSpPr/>
          <p:nvPr/>
        </p:nvSpPr>
        <p:spPr>
          <a:xfrm rot="1997446">
            <a:off x="-654613" y="9154390"/>
            <a:ext cx="2607748" cy="1535312"/>
          </a:xfrm>
          <a:custGeom>
            <a:avLst/>
            <a:gdLst/>
            <a:ahLst/>
            <a:cxnLst/>
            <a:rect l="l" t="t" r="r" b="b"/>
            <a:pathLst>
              <a:path w="2607748" h="1535312">
                <a:moveTo>
                  <a:pt x="0" y="0"/>
                </a:moveTo>
                <a:lnTo>
                  <a:pt x="2607748" y="0"/>
                </a:lnTo>
                <a:lnTo>
                  <a:pt x="2607748" y="1535312"/>
                </a:lnTo>
                <a:lnTo>
                  <a:pt x="0" y="1535312"/>
                </a:lnTo>
                <a:lnTo>
                  <a:pt x="0" y="0"/>
                </a:lnTo>
                <a:close/>
              </a:path>
            </a:pathLst>
          </a:custGeom>
          <a:blipFill>
            <a:blip r:embed="rId6"/>
            <a:stretch>
              <a:fillRect/>
            </a:stretch>
          </a:blipFill>
        </p:spPr>
        <p:txBody>
          <a:bodyPr/>
          <a:lstStyle/>
          <a:p>
            <a:endParaRPr lang="id-ID"/>
          </a:p>
        </p:txBody>
      </p:sp>
      <p:sp>
        <p:nvSpPr>
          <p:cNvPr id="12" name="Freeform 12"/>
          <p:cNvSpPr/>
          <p:nvPr/>
        </p:nvSpPr>
        <p:spPr>
          <a:xfrm>
            <a:off x="2086000" y="2648126"/>
            <a:ext cx="6919783" cy="4900133"/>
          </a:xfrm>
          <a:custGeom>
            <a:avLst/>
            <a:gdLst/>
            <a:ahLst/>
            <a:cxnLst/>
            <a:rect l="l" t="t" r="r" b="b"/>
            <a:pathLst>
              <a:path w="6919783" h="4900133">
                <a:moveTo>
                  <a:pt x="0" y="0"/>
                </a:moveTo>
                <a:lnTo>
                  <a:pt x="6919782" y="0"/>
                </a:lnTo>
                <a:lnTo>
                  <a:pt x="6919782" y="4900133"/>
                </a:lnTo>
                <a:lnTo>
                  <a:pt x="0" y="4900133"/>
                </a:lnTo>
                <a:lnTo>
                  <a:pt x="0" y="0"/>
                </a:lnTo>
                <a:close/>
              </a:path>
            </a:pathLst>
          </a:custGeom>
          <a:blipFill>
            <a:blip r:embed="rId7"/>
            <a:stretch>
              <a:fillRect/>
            </a:stretch>
          </a:blipFill>
        </p:spPr>
        <p:txBody>
          <a:bodyPr/>
          <a:lstStyle/>
          <a:p>
            <a:endParaRPr lang="id-ID"/>
          </a:p>
        </p:txBody>
      </p:sp>
      <p:sp>
        <p:nvSpPr>
          <p:cNvPr id="13" name="Freeform 13"/>
          <p:cNvSpPr/>
          <p:nvPr/>
        </p:nvSpPr>
        <p:spPr>
          <a:xfrm>
            <a:off x="9417200" y="2648126"/>
            <a:ext cx="6784800" cy="4900133"/>
          </a:xfrm>
          <a:custGeom>
            <a:avLst/>
            <a:gdLst/>
            <a:ahLst/>
            <a:cxnLst/>
            <a:rect l="l" t="t" r="r" b="b"/>
            <a:pathLst>
              <a:path w="6784800" h="4900133">
                <a:moveTo>
                  <a:pt x="0" y="0"/>
                </a:moveTo>
                <a:lnTo>
                  <a:pt x="6784800" y="0"/>
                </a:lnTo>
                <a:lnTo>
                  <a:pt x="6784800" y="4900133"/>
                </a:lnTo>
                <a:lnTo>
                  <a:pt x="0" y="4900133"/>
                </a:lnTo>
                <a:lnTo>
                  <a:pt x="0" y="0"/>
                </a:lnTo>
                <a:close/>
              </a:path>
            </a:pathLst>
          </a:custGeom>
          <a:blipFill>
            <a:blip r:embed="rId8"/>
            <a:stretch>
              <a:fillRect/>
            </a:stretch>
          </a:blipFill>
        </p:spPr>
        <p:txBody>
          <a:bodyPr/>
          <a:lstStyle/>
          <a:p>
            <a:endParaRPr lang="id-ID"/>
          </a:p>
        </p:txBody>
      </p:sp>
      <p:sp>
        <p:nvSpPr>
          <p:cNvPr id="14" name="TextBox 14"/>
          <p:cNvSpPr txBox="1"/>
          <p:nvPr/>
        </p:nvSpPr>
        <p:spPr>
          <a:xfrm>
            <a:off x="1690766" y="7862584"/>
            <a:ext cx="15796196" cy="1828800"/>
          </a:xfrm>
          <a:prstGeom prst="rect">
            <a:avLst/>
          </a:prstGeom>
        </p:spPr>
        <p:txBody>
          <a:bodyPr lIns="0" tIns="0" rIns="0" bIns="0" rtlCol="0" anchor="t">
            <a:spAutoFit/>
          </a:bodyPr>
          <a:lstStyle/>
          <a:p>
            <a:pPr marL="0" lvl="0" indent="0" algn="just">
              <a:lnSpc>
                <a:spcPts val="3600"/>
              </a:lnSpc>
            </a:pPr>
            <a:r>
              <a:rPr lang="en-US" sz="3000">
                <a:solidFill>
                  <a:srgbClr val="FFFFFF"/>
                </a:solidFill>
                <a:latin typeface="Muli Bold"/>
              </a:rPr>
              <a:t>Cubemap adalah kumpulan enam tekstur persegi yang mewakili refleksi suatu </a:t>
            </a:r>
            <a:r>
              <a:rPr lang="en-US" sz="3000">
                <a:solidFill>
                  <a:srgbClr val="FFFFFF"/>
                </a:solidFill>
                <a:latin typeface="Muli Bold Italics"/>
              </a:rPr>
              <a:t>environment</a:t>
            </a:r>
            <a:r>
              <a:rPr lang="en-US" sz="3000">
                <a:solidFill>
                  <a:srgbClr val="FFFFFF"/>
                </a:solidFill>
                <a:latin typeface="Muli Bold"/>
              </a:rPr>
              <a:t>. Enam kotak membentuk permukaan kubus imajiner yang mengelilingi suatu benda. Hal ini membuat obyek seolah-olah memiliki enam sisi pantul, yaitu depan, belakang, kanan, kiri, atas dan bawah.</a:t>
            </a:r>
          </a:p>
        </p:txBody>
      </p:sp>
      <p:sp>
        <p:nvSpPr>
          <p:cNvPr id="15" name="TextBox 15"/>
          <p:cNvSpPr txBox="1"/>
          <p:nvPr/>
        </p:nvSpPr>
        <p:spPr>
          <a:xfrm>
            <a:off x="6344692" y="1422266"/>
            <a:ext cx="5598616" cy="59690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Muli Bold"/>
              </a:rPr>
              <a:t>Contoh proyeksi Cubemap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sp>
        <p:nvSpPr>
          <p:cNvPr id="2" name="Freeform 2"/>
          <p:cNvSpPr/>
          <p:nvPr/>
        </p:nvSpPr>
        <p:spPr>
          <a:xfrm flipH="1">
            <a:off x="7758042" y="-1179014"/>
            <a:ext cx="2771916" cy="2570952"/>
          </a:xfrm>
          <a:custGeom>
            <a:avLst/>
            <a:gdLst/>
            <a:ahLst/>
            <a:cxnLst/>
            <a:rect l="l" t="t" r="r" b="b"/>
            <a:pathLst>
              <a:path w="2771916" h="2570952">
                <a:moveTo>
                  <a:pt x="2771916" y="0"/>
                </a:moveTo>
                <a:lnTo>
                  <a:pt x="0" y="0"/>
                </a:lnTo>
                <a:lnTo>
                  <a:pt x="0" y="2570953"/>
                </a:lnTo>
                <a:lnTo>
                  <a:pt x="2771916" y="2570953"/>
                </a:lnTo>
                <a:lnTo>
                  <a:pt x="2771916" y="0"/>
                </a:lnTo>
                <a:close/>
              </a:path>
            </a:pathLst>
          </a:custGeom>
          <a:blipFill>
            <a:blip r:embed="rId2"/>
            <a:stretch>
              <a:fillRect/>
            </a:stretch>
          </a:blipFill>
        </p:spPr>
        <p:txBody>
          <a:bodyPr/>
          <a:lstStyle/>
          <a:p>
            <a:endParaRPr lang="id-ID"/>
          </a:p>
        </p:txBody>
      </p:sp>
      <p:grpSp>
        <p:nvGrpSpPr>
          <p:cNvPr id="3" name="Group 3"/>
          <p:cNvGrpSpPr/>
          <p:nvPr/>
        </p:nvGrpSpPr>
        <p:grpSpPr>
          <a:xfrm>
            <a:off x="1028700" y="1028700"/>
            <a:ext cx="4018658" cy="418212"/>
            <a:chOff x="0" y="0"/>
            <a:chExt cx="5358210" cy="557616"/>
          </a:xfrm>
        </p:grpSpPr>
        <p:sp>
          <p:nvSpPr>
            <p:cNvPr id="4" name="TextBox 4"/>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5" name="Freeform 5"/>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d-ID"/>
            </a:p>
          </p:txBody>
        </p:sp>
      </p:grpSp>
      <p:grpSp>
        <p:nvGrpSpPr>
          <p:cNvPr id="6" name="Group 6"/>
          <p:cNvGrpSpPr/>
          <p:nvPr/>
        </p:nvGrpSpPr>
        <p:grpSpPr>
          <a:xfrm>
            <a:off x="14616331" y="1028849"/>
            <a:ext cx="2642969" cy="423603"/>
            <a:chOff x="0" y="0"/>
            <a:chExt cx="3523959" cy="564803"/>
          </a:xfrm>
        </p:grpSpPr>
        <p:grpSp>
          <p:nvGrpSpPr>
            <p:cNvPr id="7" name="Group 7"/>
            <p:cNvGrpSpPr/>
            <p:nvPr/>
          </p:nvGrpSpPr>
          <p:grpSpPr>
            <a:xfrm>
              <a:off x="0" y="0"/>
              <a:ext cx="3523959" cy="564803"/>
              <a:chOff x="0" y="0"/>
              <a:chExt cx="2534747" cy="406257"/>
            </a:xfrm>
          </p:grpSpPr>
          <p:sp>
            <p:nvSpPr>
              <p:cNvPr id="8" name="Freeform 8"/>
              <p:cNvSpPr/>
              <p:nvPr/>
            </p:nvSpPr>
            <p:spPr>
              <a:xfrm>
                <a:off x="0" y="0"/>
                <a:ext cx="2534747" cy="406257"/>
              </a:xfrm>
              <a:custGeom>
                <a:avLst/>
                <a:gdLst/>
                <a:ahLst/>
                <a:cxnLst/>
                <a:rect l="l" t="t" r="r" b="b"/>
                <a:pathLst>
                  <a:path w="2534747" h="406257">
                    <a:moveTo>
                      <a:pt x="2331547" y="0"/>
                    </a:moveTo>
                    <a:cubicBezTo>
                      <a:pt x="2443772" y="0"/>
                      <a:pt x="2534747" y="90944"/>
                      <a:pt x="2534747" y="203129"/>
                    </a:cubicBezTo>
                    <a:cubicBezTo>
                      <a:pt x="2534747" y="315313"/>
                      <a:pt x="2443772" y="406257"/>
                      <a:pt x="2331547" y="406257"/>
                    </a:cubicBezTo>
                    <a:lnTo>
                      <a:pt x="203200" y="406257"/>
                    </a:lnTo>
                    <a:cubicBezTo>
                      <a:pt x="90976" y="406257"/>
                      <a:pt x="0" y="315313"/>
                      <a:pt x="0" y="203129"/>
                    </a:cubicBezTo>
                    <a:cubicBezTo>
                      <a:pt x="0" y="90944"/>
                      <a:pt x="90976" y="0"/>
                      <a:pt x="203200" y="0"/>
                    </a:cubicBezTo>
                    <a:close/>
                  </a:path>
                </a:pathLst>
              </a:custGeom>
              <a:solidFill>
                <a:srgbClr val="FFFFFF"/>
              </a:solidFill>
            </p:spPr>
            <p:txBody>
              <a:bodyPr/>
              <a:lstStyle/>
              <a:p>
                <a:endParaRPr lang="id-ID"/>
              </a:p>
            </p:txBody>
          </p:sp>
          <p:sp>
            <p:nvSpPr>
              <p:cNvPr id="9" name="TextBox 9"/>
              <p:cNvSpPr txBox="1"/>
              <p:nvPr/>
            </p:nvSpPr>
            <p:spPr>
              <a:xfrm>
                <a:off x="0" y="-28575"/>
                <a:ext cx="812800" cy="434975"/>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73821" y="96869"/>
              <a:ext cx="2976317" cy="342490"/>
            </a:xfrm>
            <a:prstGeom prst="rect">
              <a:avLst/>
            </a:prstGeom>
          </p:spPr>
          <p:txBody>
            <a:bodyPr lIns="0" tIns="0" rIns="0" bIns="0" rtlCol="0" anchor="t">
              <a:spAutoFit/>
            </a:bodyPr>
            <a:lstStyle/>
            <a:p>
              <a:pPr algn="r">
                <a:lnSpc>
                  <a:spcPts val="2239"/>
                </a:lnSpc>
              </a:pPr>
              <a:r>
                <a:rPr lang="en-US" sz="1599" u="sng">
                  <a:solidFill>
                    <a:srgbClr val="000937"/>
                  </a:solidFill>
                  <a:latin typeface="Muli"/>
                  <a:hlinkClick r:id="rId5" action="ppaction://hlinksldjump"/>
                </a:rPr>
                <a:t>Back to Agenda Page</a:t>
              </a:r>
            </a:p>
          </p:txBody>
        </p:sp>
      </p:grpSp>
      <p:sp>
        <p:nvSpPr>
          <p:cNvPr id="11" name="Freeform 11"/>
          <p:cNvSpPr/>
          <p:nvPr/>
        </p:nvSpPr>
        <p:spPr>
          <a:xfrm rot="1997446">
            <a:off x="-654613" y="9154390"/>
            <a:ext cx="2607748" cy="1535312"/>
          </a:xfrm>
          <a:custGeom>
            <a:avLst/>
            <a:gdLst/>
            <a:ahLst/>
            <a:cxnLst/>
            <a:rect l="l" t="t" r="r" b="b"/>
            <a:pathLst>
              <a:path w="2607748" h="1535312">
                <a:moveTo>
                  <a:pt x="0" y="0"/>
                </a:moveTo>
                <a:lnTo>
                  <a:pt x="2607748" y="0"/>
                </a:lnTo>
                <a:lnTo>
                  <a:pt x="2607748" y="1535312"/>
                </a:lnTo>
                <a:lnTo>
                  <a:pt x="0" y="1535312"/>
                </a:lnTo>
                <a:lnTo>
                  <a:pt x="0" y="0"/>
                </a:lnTo>
                <a:close/>
              </a:path>
            </a:pathLst>
          </a:custGeom>
          <a:blipFill>
            <a:blip r:embed="rId6"/>
            <a:stretch>
              <a:fillRect/>
            </a:stretch>
          </a:blipFill>
        </p:spPr>
        <p:txBody>
          <a:bodyPr/>
          <a:lstStyle/>
          <a:p>
            <a:endParaRPr lang="id-ID"/>
          </a:p>
        </p:txBody>
      </p:sp>
      <p:sp>
        <p:nvSpPr>
          <p:cNvPr id="12" name="Freeform 12"/>
          <p:cNvSpPr/>
          <p:nvPr/>
        </p:nvSpPr>
        <p:spPr>
          <a:xfrm>
            <a:off x="14616331" y="6797073"/>
            <a:ext cx="2767152" cy="3124973"/>
          </a:xfrm>
          <a:custGeom>
            <a:avLst/>
            <a:gdLst/>
            <a:ahLst/>
            <a:cxnLst/>
            <a:rect l="l" t="t" r="r" b="b"/>
            <a:pathLst>
              <a:path w="2767152" h="3124973">
                <a:moveTo>
                  <a:pt x="0" y="0"/>
                </a:moveTo>
                <a:lnTo>
                  <a:pt x="2767152" y="0"/>
                </a:lnTo>
                <a:lnTo>
                  <a:pt x="2767152" y="3124973"/>
                </a:lnTo>
                <a:lnTo>
                  <a:pt x="0" y="3124973"/>
                </a:lnTo>
                <a:lnTo>
                  <a:pt x="0" y="0"/>
                </a:lnTo>
                <a:close/>
              </a:path>
            </a:pathLst>
          </a:custGeom>
          <a:blipFill>
            <a:blip r:embed="rId7"/>
            <a:stretch>
              <a:fillRect l="-3289" t="-3110" r="-5274" b="-1945"/>
            </a:stretch>
          </a:blipFill>
        </p:spPr>
        <p:txBody>
          <a:bodyPr/>
          <a:lstStyle/>
          <a:p>
            <a:endParaRPr lang="id-ID"/>
          </a:p>
        </p:txBody>
      </p:sp>
      <p:sp>
        <p:nvSpPr>
          <p:cNvPr id="13" name="TextBox 13"/>
          <p:cNvSpPr txBox="1"/>
          <p:nvPr/>
        </p:nvSpPr>
        <p:spPr>
          <a:xfrm>
            <a:off x="611090" y="2288503"/>
            <a:ext cx="17065821" cy="4553585"/>
          </a:xfrm>
          <a:prstGeom prst="rect">
            <a:avLst/>
          </a:prstGeom>
        </p:spPr>
        <p:txBody>
          <a:bodyPr lIns="0" tIns="0" rIns="0" bIns="0" rtlCol="0" anchor="t">
            <a:spAutoFit/>
          </a:bodyPr>
          <a:lstStyle/>
          <a:p>
            <a:pPr algn="just">
              <a:lnSpc>
                <a:spcPts val="3640"/>
              </a:lnSpc>
              <a:spcBef>
                <a:spcPct val="0"/>
              </a:spcBef>
            </a:pPr>
            <a:r>
              <a:rPr lang="en-US" sz="2600">
                <a:solidFill>
                  <a:srgbClr val="FFFFFF"/>
                </a:solidFill>
                <a:latin typeface="Muli Bold"/>
              </a:rPr>
              <a:t>Cube Mapping merupakan perkembangan lebih lanjut dari Sphere Mapping dengan menutupi kelemahan yang ada pada Sphere Mapping seperti keterbatasan sudut pandang, distorsi gambar dan titik buta. Cube Mapping juga menyediakan solusi efisien untuk mengaplikasikan pencahayaan dan hanya membutuhkan 1 kali rendering (dimana Sphere Mapping harus melakukan render berulang-ulang saat sudut pandang berubah). Selain itu, Cube Mapping juga tidak memerlukan perangkat keras yang sangat kuat seperti Ray Tracing, jadi Cube Mapping bisa digunakan oleh lebih banyak orang. Kekurangan dari cubemap adalah pada saat perlu menambahkan objek atau sumber cahaya baru, maka harus melakukan render ulang. Juga harus me-render ulang saat objek tersebut bergerak melalui area tertentu. Tapi hal itu tidak terlalu bermasalah jika menggunakan Cube Mapping pada benda-benda mati yang tidak perlu banyak bergerak, misalnya bebatuan, rumah atau pohon.</a:t>
            </a:r>
          </a:p>
        </p:txBody>
      </p:sp>
      <p:sp>
        <p:nvSpPr>
          <p:cNvPr id="14" name="TextBox 14"/>
          <p:cNvSpPr txBox="1"/>
          <p:nvPr/>
        </p:nvSpPr>
        <p:spPr>
          <a:xfrm>
            <a:off x="9919517" y="7920774"/>
            <a:ext cx="4197400" cy="438786"/>
          </a:xfrm>
          <a:prstGeom prst="rect">
            <a:avLst/>
          </a:prstGeom>
        </p:spPr>
        <p:txBody>
          <a:bodyPr lIns="0" tIns="0" rIns="0" bIns="0" rtlCol="0" anchor="t">
            <a:spAutoFit/>
          </a:bodyPr>
          <a:lstStyle/>
          <a:p>
            <a:pPr algn="ctr">
              <a:lnSpc>
                <a:spcPts val="3639"/>
              </a:lnSpc>
              <a:spcBef>
                <a:spcPct val="0"/>
              </a:spcBef>
            </a:pPr>
            <a:r>
              <a:rPr lang="en-US" sz="2599">
                <a:solidFill>
                  <a:srgbClr val="FFFFFF"/>
                </a:solidFill>
                <a:latin typeface="Muli Bold"/>
              </a:rPr>
              <a:t>Refleksi dengan Cube Map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sp>
        <p:nvSpPr>
          <p:cNvPr id="2" name="Freeform 2"/>
          <p:cNvSpPr/>
          <p:nvPr/>
        </p:nvSpPr>
        <p:spPr>
          <a:xfrm>
            <a:off x="-1476928" y="4691793"/>
            <a:ext cx="5011256" cy="4566507"/>
          </a:xfrm>
          <a:custGeom>
            <a:avLst/>
            <a:gdLst/>
            <a:ahLst/>
            <a:cxnLst/>
            <a:rect l="l" t="t" r="r" b="b"/>
            <a:pathLst>
              <a:path w="5011256" h="4566507">
                <a:moveTo>
                  <a:pt x="0" y="0"/>
                </a:moveTo>
                <a:lnTo>
                  <a:pt x="5011256" y="0"/>
                </a:lnTo>
                <a:lnTo>
                  <a:pt x="5011256" y="4566507"/>
                </a:lnTo>
                <a:lnTo>
                  <a:pt x="0" y="4566507"/>
                </a:lnTo>
                <a:lnTo>
                  <a:pt x="0" y="0"/>
                </a:lnTo>
                <a:close/>
              </a:path>
            </a:pathLst>
          </a:custGeom>
          <a:blipFill>
            <a:blip r:embed="rId4"/>
            <a:stretch>
              <a:fillRect/>
            </a:stretch>
          </a:blipFill>
        </p:spPr>
        <p:txBody>
          <a:bodyPr/>
          <a:lstStyle/>
          <a:p>
            <a:endParaRPr lang="id-ID"/>
          </a:p>
        </p:txBody>
      </p:sp>
      <p:grpSp>
        <p:nvGrpSpPr>
          <p:cNvPr id="3" name="Group 3"/>
          <p:cNvGrpSpPr/>
          <p:nvPr/>
        </p:nvGrpSpPr>
        <p:grpSpPr>
          <a:xfrm>
            <a:off x="1028700" y="1031470"/>
            <a:ext cx="4018658" cy="418212"/>
            <a:chOff x="0" y="0"/>
            <a:chExt cx="5358210" cy="557616"/>
          </a:xfrm>
        </p:grpSpPr>
        <p:sp>
          <p:nvSpPr>
            <p:cNvPr id="4" name="TextBox 4"/>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5" name="Freeform 5"/>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d-ID"/>
            </a:p>
          </p:txBody>
        </p:sp>
      </p:grpSp>
      <p:sp>
        <p:nvSpPr>
          <p:cNvPr id="6" name="Freeform 6"/>
          <p:cNvSpPr/>
          <p:nvPr/>
        </p:nvSpPr>
        <p:spPr>
          <a:xfrm>
            <a:off x="13347794" y="-861384"/>
            <a:ext cx="5495319" cy="4203919"/>
          </a:xfrm>
          <a:custGeom>
            <a:avLst/>
            <a:gdLst/>
            <a:ahLst/>
            <a:cxnLst/>
            <a:rect l="l" t="t" r="r" b="b"/>
            <a:pathLst>
              <a:path w="5495319" h="4203919">
                <a:moveTo>
                  <a:pt x="0" y="0"/>
                </a:moveTo>
                <a:lnTo>
                  <a:pt x="5495319" y="0"/>
                </a:lnTo>
                <a:lnTo>
                  <a:pt x="5495319" y="4203919"/>
                </a:lnTo>
                <a:lnTo>
                  <a:pt x="0" y="4203919"/>
                </a:lnTo>
                <a:lnTo>
                  <a:pt x="0" y="0"/>
                </a:lnTo>
                <a:close/>
              </a:path>
            </a:pathLst>
          </a:custGeom>
          <a:blipFill>
            <a:blip r:embed="rId7"/>
            <a:stretch>
              <a:fillRect/>
            </a:stretch>
          </a:blipFill>
        </p:spPr>
        <p:txBody>
          <a:bodyPr/>
          <a:lstStyle/>
          <a:p>
            <a:endParaRPr lang="id-ID"/>
          </a:p>
        </p:txBody>
      </p:sp>
      <p:pic>
        <p:nvPicPr>
          <p:cNvPr id="7" name="Picture 7">
            <a:hlinkClick r:id="" action="ppaction://media"/>
          </p:cNvPr>
          <p:cNvPicPr>
            <a:picLocks noChangeAspect="1"/>
          </p:cNvPicPr>
          <p:nvPr>
            <a:videoFile r:link="rId1"/>
            <p:extLst>
              <p:ext uri="{DAA4B4D4-6D71-4841-9C94-3DE7FCFB9230}">
                <p14:media xmlns:p14="http://schemas.microsoft.com/office/powerpoint/2010/main" r:embed="rId2">
                  <p14:trim st="5420" end="441.8"/>
                </p14:media>
              </p:ext>
            </p:extLst>
          </p:nvPr>
        </p:nvPicPr>
        <p:blipFill>
          <a:blip r:embed="rId8"/>
          <a:srcRect l="49644" t="26458" r="1258" b="41238"/>
          <a:stretch>
            <a:fillRect/>
          </a:stretch>
        </p:blipFill>
        <p:spPr>
          <a:xfrm>
            <a:off x="5047358" y="5308599"/>
            <a:ext cx="11299402" cy="3958769"/>
          </a:xfrm>
          <a:prstGeom prst="rect">
            <a:avLst/>
          </a:prstGeom>
        </p:spPr>
      </p:pic>
      <p:sp>
        <p:nvSpPr>
          <p:cNvPr id="8" name="TextBox 8"/>
          <p:cNvSpPr txBox="1"/>
          <p:nvPr/>
        </p:nvSpPr>
        <p:spPr>
          <a:xfrm>
            <a:off x="703577" y="2631198"/>
            <a:ext cx="12394242" cy="2214245"/>
          </a:xfrm>
          <a:prstGeom prst="rect">
            <a:avLst/>
          </a:prstGeom>
        </p:spPr>
        <p:txBody>
          <a:bodyPr lIns="0" tIns="0" rIns="0" bIns="0" rtlCol="0" anchor="t">
            <a:spAutoFit/>
          </a:bodyPr>
          <a:lstStyle/>
          <a:p>
            <a:pPr algn="ctr">
              <a:lnSpc>
                <a:spcPts val="4480"/>
              </a:lnSpc>
            </a:pPr>
            <a:r>
              <a:rPr lang="en-US" sz="3200">
                <a:solidFill>
                  <a:srgbClr val="FFFFFF"/>
                </a:solidFill>
                <a:latin typeface="Muli Bold"/>
              </a:rPr>
              <a:t>Berikut merupakan contoh dari </a:t>
            </a:r>
            <a:r>
              <a:rPr lang="en-US" sz="3200">
                <a:solidFill>
                  <a:srgbClr val="FFFFFF"/>
                </a:solidFill>
                <a:latin typeface="Muli Bold"/>
                <a:hlinkClick r:id="rId9" action="ppaction://hlinksldjump"/>
              </a:rPr>
              <a:t>Panorama ThreeJs - </a:t>
            </a:r>
            <a:r>
              <a:rPr lang="en-US" sz="3200">
                <a:solidFill>
                  <a:srgbClr val="FFFFFF"/>
                </a:solidFill>
                <a:latin typeface="Muli Bold"/>
              </a:rPr>
              <a:t>Cubemap:</a:t>
            </a:r>
          </a:p>
          <a:p>
            <a:pPr algn="ctr">
              <a:lnSpc>
                <a:spcPts val="4480"/>
              </a:lnSpc>
            </a:pPr>
            <a:endParaRPr lang="en-US" sz="3200">
              <a:solidFill>
                <a:srgbClr val="FFFFFF"/>
              </a:solidFill>
              <a:latin typeface="Muli Bold"/>
            </a:endParaRPr>
          </a:p>
          <a:p>
            <a:pPr algn="ctr">
              <a:lnSpc>
                <a:spcPts val="4480"/>
              </a:lnSpc>
            </a:pPr>
            <a:r>
              <a:rPr lang="en-US" sz="3200" u="sng">
                <a:solidFill>
                  <a:srgbClr val="FFFFFF"/>
                </a:solidFill>
                <a:latin typeface="Muli Bold"/>
                <a:hlinkClick r:id="rId10" tooltip="https://codepen.io/shadlyd15/details/RwoaeQj"/>
              </a:rPr>
              <a:t>click here</a:t>
            </a:r>
          </a:p>
          <a:p>
            <a:pPr algn="ctr">
              <a:lnSpc>
                <a:spcPts val="4480"/>
              </a:lnSpc>
            </a:pPr>
            <a:endParaRPr lang="en-US" sz="3200" u="sng">
              <a:solidFill>
                <a:srgbClr val="FFFFFF"/>
              </a:solidFill>
              <a:latin typeface="Muli Bold"/>
              <a:hlinkClick r:id="rId10" tooltip="https://codepen.io/shadlyd15/details/RwoaeQj"/>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937"/>
        </a:solidFill>
        <a:effectLst/>
      </p:bgPr>
    </p:bg>
    <p:spTree>
      <p:nvGrpSpPr>
        <p:cNvPr id="1" name=""/>
        <p:cNvGrpSpPr/>
        <p:nvPr/>
      </p:nvGrpSpPr>
      <p:grpSpPr>
        <a:xfrm>
          <a:off x="0" y="0"/>
          <a:ext cx="0" cy="0"/>
          <a:chOff x="0" y="0"/>
          <a:chExt cx="0" cy="0"/>
        </a:xfrm>
      </p:grpSpPr>
      <p:grpSp>
        <p:nvGrpSpPr>
          <p:cNvPr id="2" name="Group 2"/>
          <p:cNvGrpSpPr/>
          <p:nvPr/>
        </p:nvGrpSpPr>
        <p:grpSpPr>
          <a:xfrm>
            <a:off x="1193954" y="1028700"/>
            <a:ext cx="4018658" cy="418212"/>
            <a:chOff x="0" y="0"/>
            <a:chExt cx="5358210" cy="557616"/>
          </a:xfrm>
        </p:grpSpPr>
        <p:sp>
          <p:nvSpPr>
            <p:cNvPr id="3" name="TextBox 3"/>
            <p:cNvSpPr txBox="1"/>
            <p:nvPr/>
          </p:nvSpPr>
          <p:spPr>
            <a:xfrm>
              <a:off x="792539" y="75608"/>
              <a:ext cx="4565671" cy="406400"/>
            </a:xfrm>
            <a:prstGeom prst="rect">
              <a:avLst/>
            </a:prstGeom>
          </p:spPr>
          <p:txBody>
            <a:bodyPr lIns="0" tIns="0" rIns="0" bIns="0" rtlCol="0" anchor="t">
              <a:spAutoFit/>
            </a:bodyPr>
            <a:lstStyle/>
            <a:p>
              <a:pPr marL="0" lvl="0" indent="0">
                <a:lnSpc>
                  <a:spcPts val="2405"/>
                </a:lnSpc>
                <a:spcBef>
                  <a:spcPct val="0"/>
                </a:spcBef>
              </a:pPr>
              <a:r>
                <a:rPr lang="en-US" sz="2004">
                  <a:solidFill>
                    <a:srgbClr val="FFFFFF"/>
                  </a:solidFill>
                  <a:latin typeface="Muli Semi-Bold"/>
                </a:rPr>
                <a:t>Grafika Komputer - B</a:t>
              </a:r>
            </a:p>
          </p:txBody>
        </p:sp>
        <p:sp>
          <p:nvSpPr>
            <p:cNvPr id="4" name="Freeform 4"/>
            <p:cNvSpPr/>
            <p:nvPr/>
          </p:nvSpPr>
          <p:spPr>
            <a:xfrm>
              <a:off x="0" y="0"/>
              <a:ext cx="476508" cy="557616"/>
            </a:xfrm>
            <a:custGeom>
              <a:avLst/>
              <a:gdLst/>
              <a:ahLst/>
              <a:cxnLst/>
              <a:rect l="l" t="t" r="r" b="b"/>
              <a:pathLst>
                <a:path w="476508" h="557616">
                  <a:moveTo>
                    <a:pt x="0" y="0"/>
                  </a:moveTo>
                  <a:lnTo>
                    <a:pt x="476508" y="0"/>
                  </a:lnTo>
                  <a:lnTo>
                    <a:pt x="476508" y="557616"/>
                  </a:lnTo>
                  <a:lnTo>
                    <a:pt x="0" y="557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d-ID"/>
            </a:p>
          </p:txBody>
        </p:sp>
      </p:grpSp>
      <p:sp>
        <p:nvSpPr>
          <p:cNvPr id="5" name="Freeform 5"/>
          <p:cNvSpPr/>
          <p:nvPr/>
        </p:nvSpPr>
        <p:spPr>
          <a:xfrm>
            <a:off x="11763981" y="349108"/>
            <a:ext cx="5495319" cy="4203919"/>
          </a:xfrm>
          <a:custGeom>
            <a:avLst/>
            <a:gdLst/>
            <a:ahLst/>
            <a:cxnLst/>
            <a:rect l="l" t="t" r="r" b="b"/>
            <a:pathLst>
              <a:path w="5495319" h="4203919">
                <a:moveTo>
                  <a:pt x="0" y="0"/>
                </a:moveTo>
                <a:lnTo>
                  <a:pt x="5495319" y="0"/>
                </a:lnTo>
                <a:lnTo>
                  <a:pt x="5495319" y="4203919"/>
                </a:lnTo>
                <a:lnTo>
                  <a:pt x="0" y="4203919"/>
                </a:lnTo>
                <a:lnTo>
                  <a:pt x="0" y="0"/>
                </a:lnTo>
                <a:close/>
              </a:path>
            </a:pathLst>
          </a:custGeom>
          <a:blipFill>
            <a:blip r:embed="rId4"/>
            <a:stretch>
              <a:fillRect/>
            </a:stretch>
          </a:blipFill>
        </p:spPr>
        <p:txBody>
          <a:bodyPr/>
          <a:lstStyle/>
          <a:p>
            <a:endParaRPr lang="id-ID"/>
          </a:p>
        </p:txBody>
      </p:sp>
      <p:sp>
        <p:nvSpPr>
          <p:cNvPr id="6" name="Freeform 6"/>
          <p:cNvSpPr/>
          <p:nvPr/>
        </p:nvSpPr>
        <p:spPr>
          <a:xfrm>
            <a:off x="8665782" y="1028700"/>
            <a:ext cx="15958193" cy="7979097"/>
          </a:xfrm>
          <a:custGeom>
            <a:avLst/>
            <a:gdLst/>
            <a:ahLst/>
            <a:cxnLst/>
            <a:rect l="l" t="t" r="r" b="b"/>
            <a:pathLst>
              <a:path w="15958193" h="7979097">
                <a:moveTo>
                  <a:pt x="0" y="0"/>
                </a:moveTo>
                <a:lnTo>
                  <a:pt x="15958193" y="0"/>
                </a:lnTo>
                <a:lnTo>
                  <a:pt x="15958193" y="7979097"/>
                </a:lnTo>
                <a:lnTo>
                  <a:pt x="0" y="7979097"/>
                </a:lnTo>
                <a:lnTo>
                  <a:pt x="0" y="0"/>
                </a:lnTo>
                <a:close/>
              </a:path>
            </a:pathLst>
          </a:custGeom>
          <a:blipFill>
            <a:blip r:embed="rId5"/>
            <a:stretch>
              <a:fillRect/>
            </a:stretch>
          </a:blipFill>
        </p:spPr>
        <p:txBody>
          <a:bodyPr/>
          <a:lstStyle/>
          <a:p>
            <a:endParaRPr lang="id-ID"/>
          </a:p>
        </p:txBody>
      </p:sp>
      <p:sp>
        <p:nvSpPr>
          <p:cNvPr id="7" name="Freeform 7"/>
          <p:cNvSpPr/>
          <p:nvPr/>
        </p:nvSpPr>
        <p:spPr>
          <a:xfrm>
            <a:off x="8665782" y="-406806"/>
            <a:ext cx="3141208" cy="3289223"/>
          </a:xfrm>
          <a:custGeom>
            <a:avLst/>
            <a:gdLst/>
            <a:ahLst/>
            <a:cxnLst/>
            <a:rect l="l" t="t" r="r" b="b"/>
            <a:pathLst>
              <a:path w="3141208" h="3289223">
                <a:moveTo>
                  <a:pt x="0" y="0"/>
                </a:moveTo>
                <a:lnTo>
                  <a:pt x="3141208" y="0"/>
                </a:lnTo>
                <a:lnTo>
                  <a:pt x="3141208" y="3289223"/>
                </a:lnTo>
                <a:lnTo>
                  <a:pt x="0" y="3289223"/>
                </a:lnTo>
                <a:lnTo>
                  <a:pt x="0" y="0"/>
                </a:lnTo>
                <a:close/>
              </a:path>
            </a:pathLst>
          </a:custGeom>
          <a:blipFill>
            <a:blip r:embed="rId6"/>
            <a:stretch>
              <a:fillRect/>
            </a:stretch>
          </a:blipFill>
        </p:spPr>
        <p:txBody>
          <a:bodyPr/>
          <a:lstStyle/>
          <a:p>
            <a:endParaRPr lang="id-ID"/>
          </a:p>
        </p:txBody>
      </p:sp>
      <p:grpSp>
        <p:nvGrpSpPr>
          <p:cNvPr id="8" name="Group 8"/>
          <p:cNvGrpSpPr/>
          <p:nvPr/>
        </p:nvGrpSpPr>
        <p:grpSpPr>
          <a:xfrm>
            <a:off x="371836" y="2998787"/>
            <a:ext cx="8293945" cy="4289425"/>
            <a:chOff x="0" y="0"/>
            <a:chExt cx="11058594" cy="5719233"/>
          </a:xfrm>
        </p:grpSpPr>
        <p:sp>
          <p:nvSpPr>
            <p:cNvPr id="9" name="TextBox 9"/>
            <p:cNvSpPr txBox="1"/>
            <p:nvPr/>
          </p:nvSpPr>
          <p:spPr>
            <a:xfrm>
              <a:off x="0" y="-9525"/>
              <a:ext cx="11058594" cy="4581525"/>
            </a:xfrm>
            <a:prstGeom prst="rect">
              <a:avLst/>
            </a:prstGeom>
          </p:spPr>
          <p:txBody>
            <a:bodyPr lIns="0" tIns="0" rIns="0" bIns="0" rtlCol="0" anchor="t">
              <a:spAutoFit/>
            </a:bodyPr>
            <a:lstStyle/>
            <a:p>
              <a:pPr marL="0" lvl="0" indent="0" algn="l">
                <a:lnSpc>
                  <a:spcPts val="9000"/>
                </a:lnSpc>
              </a:pPr>
              <a:r>
                <a:rPr lang="en-US" sz="7500">
                  <a:solidFill>
                    <a:srgbClr val="FFFFFF"/>
                  </a:solidFill>
                  <a:latin typeface="Muli Bold"/>
                  <a:hlinkClick r:id="rId7" action="ppaction://hlinksldjump"/>
                </a:rPr>
                <a:t>Panorama di ThreeJs - Equirectangular</a:t>
              </a:r>
            </a:p>
          </p:txBody>
        </p:sp>
        <p:sp>
          <p:nvSpPr>
            <p:cNvPr id="10" name="TextBox 10"/>
            <p:cNvSpPr txBox="1"/>
            <p:nvPr/>
          </p:nvSpPr>
          <p:spPr>
            <a:xfrm>
              <a:off x="0" y="5181600"/>
              <a:ext cx="11058594" cy="537633"/>
            </a:xfrm>
            <a:prstGeom prst="rect">
              <a:avLst/>
            </a:prstGeom>
          </p:spPr>
          <p:txBody>
            <a:bodyPr lIns="0" tIns="0" rIns="0" bIns="0" rtlCol="0" anchor="t">
              <a:spAutoFit/>
            </a:bodyPr>
            <a:lstStyle/>
            <a:p>
              <a:pPr>
                <a:lnSpc>
                  <a:spcPts val="349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799</Words>
  <Application>Microsoft Office PowerPoint</Application>
  <PresentationFormat>Custom</PresentationFormat>
  <Paragraphs>83</Paragraphs>
  <Slides>17</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Muli Ultra-Bold</vt:lpstr>
      <vt:lpstr>Muli</vt:lpstr>
      <vt:lpstr>Arimo</vt:lpstr>
      <vt:lpstr>Muli Bold Italics</vt:lpstr>
      <vt:lpstr>Muli Semi-Bold</vt:lpstr>
      <vt:lpstr>Arial</vt:lpstr>
      <vt:lpstr>Calibri</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Panorama &amp; Skybox</dc:title>
  <cp:lastModifiedBy>Christopher Clement</cp:lastModifiedBy>
  <cp:revision>2</cp:revision>
  <dcterms:created xsi:type="dcterms:W3CDTF">2006-08-16T00:00:00Z</dcterms:created>
  <dcterms:modified xsi:type="dcterms:W3CDTF">2023-10-02T15:37:45Z</dcterms:modified>
  <dc:identifier>DAFvyM7Qf88</dc:identifier>
</cp:coreProperties>
</file>